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1" r:id="rId3"/>
    <p:sldId id="303" r:id="rId4"/>
    <p:sldId id="295" r:id="rId5"/>
    <p:sldId id="296" r:id="rId6"/>
    <p:sldId id="297" r:id="rId7"/>
    <p:sldId id="298" r:id="rId8"/>
    <p:sldId id="282" r:id="rId9"/>
    <p:sldId id="281" r:id="rId10"/>
    <p:sldId id="287" r:id="rId11"/>
    <p:sldId id="289" r:id="rId12"/>
    <p:sldId id="285" r:id="rId13"/>
    <p:sldId id="283" r:id="rId14"/>
    <p:sldId id="304" r:id="rId15"/>
    <p:sldId id="290" r:id="rId16"/>
    <p:sldId id="288" r:id="rId17"/>
    <p:sldId id="286" r:id="rId18"/>
    <p:sldId id="284" r:id="rId19"/>
    <p:sldId id="305" r:id="rId20"/>
    <p:sldId id="280" r:id="rId21"/>
    <p:sldId id="275" r:id="rId22"/>
    <p:sldId id="301" r:id="rId23"/>
    <p:sldId id="307" r:id="rId24"/>
    <p:sldId id="306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33CC"/>
    <a:srgbClr val="33CC33"/>
    <a:srgbClr val="FFFF99"/>
    <a:srgbClr val="33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0" autoAdjust="0"/>
    <p:restoredTop sz="94717" autoAdjust="0"/>
  </p:normalViewPr>
  <p:slideViewPr>
    <p:cSldViewPr>
      <p:cViewPr varScale="1">
        <p:scale>
          <a:sx n="96" d="100"/>
          <a:sy n="96" d="100"/>
        </p:scale>
        <p:origin x="-2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210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19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9D073-DD8A-49CE-8087-BEA5DC18BFAF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47D15-8306-4A0F-837F-75D8745A6C5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53155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73802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20287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5642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1547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48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6588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194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9951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3124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7545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6453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EE2B9-2859-47E3-876B-4769926D9D33}" type="datetimeFigureOut">
              <a:rPr lang="es-ES" smtClean="0"/>
              <a:pPr/>
              <a:t>17/04/2017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915E-AFC4-4F0E-A189-29A7B06D2F0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0783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ragon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roseducativosaragon.es/Public/Files/file/2016_17ORDENADM_%20FP.pdf" TargetMode="External"/><Relationship Id="rId2" Type="http://schemas.openxmlformats.org/officeDocument/2006/relationships/hyperlink" Target="http://www.centroseducativosaragon.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iescincaalcanadre.catedu.es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5904656"/>
          </a:xfrm>
        </p:spPr>
        <p:txBody>
          <a:bodyPr>
            <a:normAutofit fontScale="90000"/>
          </a:bodyPr>
          <a:lstStyle/>
          <a:p>
            <a:r>
              <a:rPr lang="es-ES" sz="4000" b="1" dirty="0" smtClean="0">
                <a:solidFill>
                  <a:srgbClr val="3333CC"/>
                </a:solidFill>
              </a:rPr>
              <a:t>ORIENTACIÓN ACADÉMICA</a:t>
            </a:r>
            <a:r>
              <a:rPr lang="es-ES" b="1" dirty="0" smtClean="0">
                <a:solidFill>
                  <a:srgbClr val="3333CC"/>
                </a:solidFill>
              </a:rPr>
              <a:t/>
            </a:r>
            <a:br>
              <a:rPr lang="es-ES" b="1" dirty="0" smtClean="0">
                <a:solidFill>
                  <a:srgbClr val="3333CC"/>
                </a:solidFill>
              </a:rPr>
            </a:br>
            <a:r>
              <a:rPr lang="es-ES" sz="5200" b="1" dirty="0" smtClean="0">
                <a:solidFill>
                  <a:srgbClr val="FF33CC"/>
                </a:solidFill>
              </a:rPr>
              <a:t>¿Y después de 4º de E.S.O.?</a:t>
            </a:r>
            <a:r>
              <a:rPr lang="es-ES" sz="5200" b="1" dirty="0" smtClean="0">
                <a:solidFill>
                  <a:srgbClr val="3333CC"/>
                </a:solidFill>
              </a:rPr>
              <a:t/>
            </a:r>
            <a:br>
              <a:rPr lang="es-ES" sz="5200" b="1" dirty="0" smtClean="0">
                <a:solidFill>
                  <a:srgbClr val="3333CC"/>
                </a:solidFill>
              </a:rPr>
            </a:br>
            <a:r>
              <a:rPr lang="es-ES" b="1" dirty="0" smtClean="0">
                <a:solidFill>
                  <a:srgbClr val="3333CC"/>
                </a:solidFill>
              </a:rPr>
              <a:t/>
            </a:r>
            <a:br>
              <a:rPr lang="es-ES" b="1" dirty="0" smtClean="0">
                <a:solidFill>
                  <a:srgbClr val="3333CC"/>
                </a:solidFill>
              </a:rPr>
            </a:br>
            <a:r>
              <a:rPr lang="es-ES" b="1" dirty="0" smtClean="0">
                <a:solidFill>
                  <a:srgbClr val="3333CC"/>
                </a:solidFill>
              </a:rPr>
              <a:t/>
            </a:r>
            <a:br>
              <a:rPr lang="es-ES" b="1" dirty="0" smtClean="0">
                <a:solidFill>
                  <a:srgbClr val="3333CC"/>
                </a:solidFill>
              </a:rPr>
            </a:br>
            <a:r>
              <a:rPr lang="es-ES" b="1" dirty="0" smtClean="0">
                <a:solidFill>
                  <a:srgbClr val="3333CC"/>
                </a:solidFill>
              </a:rPr>
              <a:t/>
            </a:r>
            <a:br>
              <a:rPr lang="es-ES" b="1" dirty="0" smtClean="0">
                <a:solidFill>
                  <a:srgbClr val="3333CC"/>
                </a:solidFill>
              </a:rPr>
            </a:br>
            <a:r>
              <a:rPr lang="es-ES" b="1" dirty="0" smtClean="0">
                <a:solidFill>
                  <a:srgbClr val="3333CC"/>
                </a:solidFill>
              </a:rPr>
              <a:t/>
            </a:r>
            <a:br>
              <a:rPr lang="es-ES" b="1" dirty="0" smtClean="0">
                <a:solidFill>
                  <a:srgbClr val="3333CC"/>
                </a:solidFill>
              </a:rPr>
            </a:br>
            <a:r>
              <a:rPr lang="es-ES" sz="3800" b="1" dirty="0" smtClean="0">
                <a:solidFill>
                  <a:srgbClr val="3333CC"/>
                </a:solidFill>
              </a:rPr>
              <a:t/>
            </a:r>
            <a:br>
              <a:rPr lang="es-ES" sz="3800" b="1" dirty="0" smtClean="0">
                <a:solidFill>
                  <a:srgbClr val="3333CC"/>
                </a:solidFill>
              </a:rPr>
            </a:br>
            <a:r>
              <a:rPr lang="es-ES" sz="6000" b="1" dirty="0" smtClean="0">
                <a:solidFill>
                  <a:srgbClr val="3333CC"/>
                </a:solidFill>
              </a:rPr>
              <a:t>FORMACIÓN PROFESIONAL </a:t>
            </a:r>
            <a:br>
              <a:rPr lang="es-ES" sz="6000" b="1" dirty="0" smtClean="0">
                <a:solidFill>
                  <a:srgbClr val="3333CC"/>
                </a:solidFill>
              </a:rPr>
            </a:br>
            <a:endParaRPr lang="es-ES" sz="6000" b="1" dirty="0">
              <a:solidFill>
                <a:srgbClr val="3333CC"/>
              </a:solidFill>
            </a:endParaRPr>
          </a:p>
        </p:txBody>
      </p:sp>
      <p:pic>
        <p:nvPicPr>
          <p:cNvPr id="8194" name="Picture 2" descr="https://pixabay.com/static/uploads/photo/2013/07/12/14/34/light-148483_960_7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13180">
            <a:off x="3377290" y="1451785"/>
            <a:ext cx="2018451" cy="2543147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Dpto. de Orientación. I.E.S. Cinca – Alcanadre. Alcolea de Cinca. Curso 2015/ 16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xmlns="" val="49585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4862" t="35083" r="44041" b="35770"/>
          <a:stretch>
            <a:fillRect/>
          </a:stretch>
        </p:blipFill>
        <p:spPr bwMode="auto">
          <a:xfrm>
            <a:off x="611560" y="1268760"/>
            <a:ext cx="7992888" cy="5025974"/>
          </a:xfrm>
          <a:prstGeom prst="rect">
            <a:avLst/>
          </a:prstGeom>
          <a:noFill/>
          <a:ln w="762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5" name="4 Título"/>
          <p:cNvSpPr txBox="1">
            <a:spLocks noGrp="1"/>
          </p:cNvSpPr>
          <p:nvPr>
            <p:ph type="title"/>
          </p:nvPr>
        </p:nvSpPr>
        <p:spPr>
          <a:xfrm>
            <a:off x="493204" y="27321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CC"/>
                </a:solidFill>
              </a:rPr>
              <a:t>AL TERMINAR 4º PUEDES…</a:t>
            </a:r>
            <a:endParaRPr lang="es-ES" sz="4800" b="1" dirty="0">
              <a:solidFill>
                <a:srgbClr val="FF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00FF"/>
                </a:solidFill>
              </a:rPr>
              <a:t>FORMACIÓN PROFESIONAL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39552" y="984419"/>
            <a:ext cx="7952087" cy="1938992"/>
          </a:xfrm>
          <a:prstGeom prst="rect">
            <a:avLst/>
          </a:prstGeom>
          <a:solidFill>
            <a:srgbClr val="FF33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" sz="2400" dirty="0">
                <a:solidFill>
                  <a:schemeClr val="bg1"/>
                </a:solidFill>
                <a:latin typeface="Arial" charset="0"/>
              </a:rPr>
              <a:t>La Formación Profesional comprende </a:t>
            </a:r>
            <a:r>
              <a:rPr kumimoji="0" lang="es-ES" sz="2400" dirty="0" smtClean="0">
                <a:solidFill>
                  <a:schemeClr val="bg1"/>
                </a:solidFill>
                <a:latin typeface="Arial" charset="0"/>
              </a:rPr>
              <a:t>el </a:t>
            </a:r>
            <a:r>
              <a:rPr kumimoji="0" lang="es-ES" sz="2400" i="1" u="sng" dirty="0">
                <a:solidFill>
                  <a:schemeClr val="bg1"/>
                </a:solidFill>
                <a:latin typeface="Arial" charset="0"/>
              </a:rPr>
              <a:t>conjunto de acciones formativas </a:t>
            </a:r>
            <a:r>
              <a:rPr kumimoji="0" lang="es-ES" sz="2400" dirty="0">
                <a:solidFill>
                  <a:schemeClr val="bg1"/>
                </a:solidFill>
                <a:latin typeface="Arial" charset="0"/>
              </a:rPr>
              <a:t>que -capacitan para:</a:t>
            </a:r>
          </a:p>
          <a:p>
            <a:pPr algn="ctr"/>
            <a:r>
              <a:rPr kumimoji="0" lang="es-ES" sz="2400" dirty="0">
                <a:solidFill>
                  <a:schemeClr val="bg1"/>
                </a:solidFill>
                <a:latin typeface="Arial" charset="0"/>
              </a:rPr>
              <a:t>- el desempeño cualificado de las </a:t>
            </a:r>
            <a:r>
              <a:rPr kumimoji="0" lang="es-ES" sz="2400" dirty="0" smtClean="0">
                <a:solidFill>
                  <a:schemeClr val="bg1"/>
                </a:solidFill>
                <a:latin typeface="Arial" charset="0"/>
              </a:rPr>
              <a:t>diversas profesiones</a:t>
            </a:r>
            <a:r>
              <a:rPr kumimoji="0" lang="es-ES" sz="2400" dirty="0">
                <a:solidFill>
                  <a:schemeClr val="bg1"/>
                </a:solidFill>
                <a:latin typeface="Arial" charset="0"/>
              </a:rPr>
              <a:t>,</a:t>
            </a:r>
          </a:p>
          <a:p>
            <a:pPr algn="ctr">
              <a:buFontTx/>
              <a:buChar char="-"/>
            </a:pPr>
            <a:r>
              <a:rPr kumimoji="0" lang="es-ES" sz="2400" dirty="0" smtClean="0">
                <a:solidFill>
                  <a:schemeClr val="bg1"/>
                </a:solidFill>
                <a:latin typeface="Arial" charset="0"/>
              </a:rPr>
              <a:t> el </a:t>
            </a:r>
            <a:r>
              <a:rPr kumimoji="0" lang="es-ES" sz="2400" dirty="0">
                <a:solidFill>
                  <a:schemeClr val="bg1"/>
                </a:solidFill>
                <a:latin typeface="Arial" charset="0"/>
              </a:rPr>
              <a:t>acceso al empleo </a:t>
            </a:r>
            <a:r>
              <a:rPr kumimoji="0" lang="es-ES" sz="2400" dirty="0" smtClean="0">
                <a:solidFill>
                  <a:schemeClr val="bg1"/>
                </a:solidFill>
                <a:latin typeface="Arial" charset="0"/>
              </a:rPr>
              <a:t>y la </a:t>
            </a:r>
            <a:r>
              <a:rPr kumimoji="0" lang="es-ES" sz="2400" dirty="0">
                <a:solidFill>
                  <a:schemeClr val="bg1"/>
                </a:solidFill>
                <a:latin typeface="Arial" charset="0"/>
              </a:rPr>
              <a:t>participación activa en la vida social, cultural y económica.</a:t>
            </a:r>
          </a:p>
        </p:txBody>
      </p:sp>
      <p:sp>
        <p:nvSpPr>
          <p:cNvPr id="7" name="6 Elipse"/>
          <p:cNvSpPr/>
          <p:nvPr/>
        </p:nvSpPr>
        <p:spPr>
          <a:xfrm>
            <a:off x="395536" y="3068960"/>
            <a:ext cx="2448272" cy="1368152"/>
          </a:xfrm>
          <a:prstGeom prst="ellipse">
            <a:avLst/>
          </a:prstGeom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FAMILIAS PROFESIONALES (26)</a:t>
            </a:r>
            <a:endParaRPr lang="es-ES" dirty="0"/>
          </a:p>
        </p:txBody>
      </p:sp>
      <p:sp>
        <p:nvSpPr>
          <p:cNvPr id="8" name="7 Elipse"/>
          <p:cNvSpPr/>
          <p:nvPr/>
        </p:nvSpPr>
        <p:spPr>
          <a:xfrm>
            <a:off x="3491880" y="3140968"/>
            <a:ext cx="2160240" cy="1368152"/>
          </a:xfrm>
          <a:prstGeom prst="ellipse">
            <a:avLst/>
          </a:prstGeom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CICLOS FORMATIVOS (140)</a:t>
            </a:r>
            <a:endParaRPr lang="es-ES" dirty="0"/>
          </a:p>
        </p:txBody>
      </p:sp>
      <p:sp>
        <p:nvSpPr>
          <p:cNvPr id="9" name="8 Elipse"/>
          <p:cNvSpPr/>
          <p:nvPr/>
        </p:nvSpPr>
        <p:spPr>
          <a:xfrm>
            <a:off x="6300192" y="3140968"/>
            <a:ext cx="2520280" cy="1368152"/>
          </a:xfrm>
          <a:prstGeom prst="ellipse">
            <a:avLst/>
          </a:prstGeom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MÓDULOS  PROFESIONALES </a:t>
            </a:r>
            <a:endParaRPr lang="es-ES" dirty="0"/>
          </a:p>
        </p:txBody>
      </p:sp>
      <p:sp>
        <p:nvSpPr>
          <p:cNvPr id="10" name="9 Flecha a la derecha con bandas"/>
          <p:cNvSpPr/>
          <p:nvPr/>
        </p:nvSpPr>
        <p:spPr>
          <a:xfrm>
            <a:off x="2915816" y="3501008"/>
            <a:ext cx="504056" cy="432048"/>
          </a:xfrm>
          <a:prstGeom prst="stripedRigh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 la derecha con bandas"/>
          <p:cNvSpPr/>
          <p:nvPr/>
        </p:nvSpPr>
        <p:spPr>
          <a:xfrm>
            <a:off x="5724128" y="3573016"/>
            <a:ext cx="504056" cy="432048"/>
          </a:xfrm>
          <a:prstGeom prst="stripedRigh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395536" y="4797152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ES" b="1" dirty="0" smtClean="0">
                <a:latin typeface="Arial" charset="0"/>
              </a:rPr>
              <a:t>Título de </a:t>
            </a:r>
            <a:r>
              <a:rPr lang="es-ES" b="1" u="sng" dirty="0" smtClean="0">
                <a:latin typeface="Arial" charset="0"/>
              </a:rPr>
              <a:t>TÉCNICO</a:t>
            </a:r>
            <a:r>
              <a:rPr lang="es-ES" dirty="0" smtClean="0">
                <a:latin typeface="Arial" charset="0"/>
              </a:rPr>
              <a:t> de la correspondiente profesión, para quienes superen un ciclo formativo de grado medio.</a:t>
            </a:r>
          </a:p>
          <a:p>
            <a:pPr>
              <a:buFont typeface="Arial" charset="0"/>
              <a:buChar char="•"/>
            </a:pPr>
            <a:endParaRPr lang="es-ES" dirty="0" smtClean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s-ES" b="1" dirty="0" smtClean="0">
                <a:latin typeface="Arial" charset="0"/>
              </a:rPr>
              <a:t>Título de </a:t>
            </a:r>
            <a:r>
              <a:rPr lang="es-ES" b="1" u="sng" dirty="0" smtClean="0">
                <a:latin typeface="Arial" charset="0"/>
              </a:rPr>
              <a:t>TÉCNICO SUPERIOR</a:t>
            </a:r>
            <a:r>
              <a:rPr lang="es-ES" u="sng" dirty="0" smtClean="0">
                <a:latin typeface="Arial" charset="0"/>
              </a:rPr>
              <a:t> </a:t>
            </a:r>
            <a:r>
              <a:rPr lang="es-ES" dirty="0" smtClean="0">
                <a:latin typeface="Arial" charset="0"/>
              </a:rPr>
              <a:t>de la correspondiente profesión, para quienes superen un ciclo formativo de grado superior.</a:t>
            </a:r>
            <a:endParaRPr lang="es-ES" dirty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052736"/>
          </a:xfrm>
        </p:spPr>
        <p:txBody>
          <a:bodyPr/>
          <a:lstStyle/>
          <a:p>
            <a:pPr algn="r"/>
            <a:r>
              <a:rPr lang="es-ES" b="1" dirty="0" smtClean="0">
                <a:solidFill>
                  <a:srgbClr val="FF33CC"/>
                </a:solidFill>
              </a:rPr>
              <a:t>ACCESO I CFGMEDIO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7260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b="1" dirty="0" smtClean="0">
                <a:solidFill>
                  <a:srgbClr val="00B050"/>
                </a:solidFill>
              </a:rPr>
              <a:t>CON título </a:t>
            </a:r>
            <a:r>
              <a:rPr lang="es-ES" b="1" dirty="0">
                <a:solidFill>
                  <a:srgbClr val="00B050"/>
                </a:solidFill>
              </a:rPr>
              <a:t>de </a:t>
            </a:r>
            <a:r>
              <a:rPr lang="es-ES" b="1" dirty="0" smtClean="0">
                <a:solidFill>
                  <a:srgbClr val="00B050"/>
                </a:solidFill>
              </a:rPr>
              <a:t>E.S.O.</a:t>
            </a:r>
            <a:endParaRPr lang="es-ES" b="1" dirty="0">
              <a:solidFill>
                <a:srgbClr val="00B050"/>
              </a:solidFill>
            </a:endParaRPr>
          </a:p>
          <a:p>
            <a:r>
              <a:rPr lang="es-ES" dirty="0" smtClean="0"/>
              <a:t>1º) </a:t>
            </a:r>
            <a:r>
              <a:rPr lang="es-ES" dirty="0"/>
              <a:t>Mayor nota media aritmética, con dos decimales, de las calificaciones correspondientes </a:t>
            </a:r>
            <a:r>
              <a:rPr lang="es-ES" dirty="0" smtClean="0"/>
              <a:t>a todas </a:t>
            </a:r>
            <a:r>
              <a:rPr lang="es-ES" dirty="0"/>
              <a:t>las áreas o materias, excepto religión, </a:t>
            </a:r>
            <a:r>
              <a:rPr lang="es-ES" dirty="0" smtClean="0"/>
              <a:t>de 4º E.S.O.</a:t>
            </a:r>
          </a:p>
          <a:p>
            <a:r>
              <a:rPr lang="es-ES" dirty="0" smtClean="0"/>
              <a:t>2º </a:t>
            </a:r>
            <a:r>
              <a:rPr lang="es-ES" dirty="0"/>
              <a:t>En caso de empate, sorteo </a:t>
            </a:r>
            <a:r>
              <a:rPr lang="es-ES" dirty="0" smtClean="0"/>
              <a:t>público.</a:t>
            </a:r>
          </a:p>
          <a:p>
            <a:pPr marL="0" indent="0" algn="just">
              <a:buNone/>
            </a:pPr>
            <a:endParaRPr lang="es-ES" sz="1300" b="1" dirty="0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es-ES" b="1" dirty="0" smtClean="0">
                <a:solidFill>
                  <a:srgbClr val="00B050"/>
                </a:solidFill>
              </a:rPr>
              <a:t>CON prueba </a:t>
            </a:r>
            <a:r>
              <a:rPr lang="es-ES" b="1" dirty="0">
                <a:solidFill>
                  <a:srgbClr val="00B050"/>
                </a:solidFill>
              </a:rPr>
              <a:t>de acceso a los ciclos formativos de grado medio.</a:t>
            </a:r>
          </a:p>
          <a:p>
            <a:r>
              <a:rPr lang="es-ES" dirty="0"/>
              <a:t>1º Mayor nota obtenida en la prueba de acceso. En los casos en que la calificación </a:t>
            </a:r>
            <a:r>
              <a:rPr lang="es-ES" dirty="0" smtClean="0"/>
              <a:t>esté expresada </a:t>
            </a:r>
            <a:r>
              <a:rPr lang="es-ES" dirty="0"/>
              <a:t>con la calificación cualitativa de “apto”, la nota a efectos de admisión será de 5,5.</a:t>
            </a:r>
          </a:p>
          <a:p>
            <a:r>
              <a:rPr lang="es-ES" dirty="0"/>
              <a:t>2º En caso de empate, sorteo </a:t>
            </a:r>
            <a:r>
              <a:rPr lang="es-ES" dirty="0" smtClean="0"/>
              <a:t>público.</a:t>
            </a:r>
            <a:endParaRPr lang="es-ES" dirty="0"/>
          </a:p>
        </p:txBody>
      </p:sp>
      <p:pic>
        <p:nvPicPr>
          <p:cNvPr id="4" name="Picture 2" descr="http://www.casfid.es/es/images/acces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6632"/>
            <a:ext cx="1771234" cy="1080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91917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pPr algn="r"/>
            <a:r>
              <a:rPr lang="es-ES" b="1" dirty="0">
                <a:solidFill>
                  <a:srgbClr val="FF33CC"/>
                </a:solidFill>
              </a:rPr>
              <a:t>ACCESO </a:t>
            </a:r>
            <a:r>
              <a:rPr lang="es-ES" b="1" dirty="0" smtClean="0">
                <a:solidFill>
                  <a:srgbClr val="FF33CC"/>
                </a:solidFill>
              </a:rPr>
              <a:t>II </a:t>
            </a:r>
            <a:r>
              <a:rPr lang="es-ES" b="1" dirty="0" smtClean="0">
                <a:solidFill>
                  <a:srgbClr val="0000FF"/>
                </a:solidFill>
              </a:rPr>
              <a:t>CFGM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5446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ES" sz="4400" b="1" dirty="0" smtClean="0"/>
              <a:t>Para </a:t>
            </a:r>
            <a:r>
              <a:rPr lang="es-ES" sz="4400" b="1" dirty="0"/>
              <a:t>los </a:t>
            </a:r>
            <a:r>
              <a:rPr lang="es-ES" sz="4400" b="1" dirty="0">
                <a:solidFill>
                  <a:srgbClr val="00B050"/>
                </a:solidFill>
              </a:rPr>
              <a:t>ciclos formativos de grado medio</a:t>
            </a:r>
            <a:r>
              <a:rPr lang="es-ES" sz="4400" b="1" dirty="0"/>
              <a:t>, dadas las diferentes vías de acceso, se </a:t>
            </a:r>
            <a:r>
              <a:rPr lang="es-ES" sz="4400" b="1" dirty="0" smtClean="0"/>
              <a:t>establece el </a:t>
            </a:r>
            <a:r>
              <a:rPr lang="es-ES" sz="4400" b="1" dirty="0"/>
              <a:t>siguiente </a:t>
            </a:r>
            <a:r>
              <a:rPr lang="es-ES" sz="4400" b="1" dirty="0">
                <a:solidFill>
                  <a:srgbClr val="33CC33"/>
                </a:solidFill>
              </a:rPr>
              <a:t>reparto de las </a:t>
            </a:r>
            <a:r>
              <a:rPr lang="es-ES" sz="4400" b="1" dirty="0" smtClean="0">
                <a:solidFill>
                  <a:srgbClr val="33CC33"/>
                </a:solidFill>
              </a:rPr>
              <a:t>vacantes:</a:t>
            </a:r>
            <a:endParaRPr lang="es-ES" sz="4400" b="1" dirty="0">
              <a:solidFill>
                <a:srgbClr val="33CC33"/>
              </a:solidFill>
            </a:endParaRPr>
          </a:p>
          <a:p>
            <a:r>
              <a:rPr lang="es-ES" sz="3600" dirty="0" smtClean="0"/>
              <a:t>Grupo 1</a:t>
            </a:r>
            <a:r>
              <a:rPr lang="es-ES" sz="3600" dirty="0"/>
              <a:t>: </a:t>
            </a:r>
            <a:r>
              <a:rPr lang="es-ES" sz="3600" b="1" dirty="0">
                <a:solidFill>
                  <a:srgbClr val="FF0000"/>
                </a:solidFill>
              </a:rPr>
              <a:t>70% </a:t>
            </a:r>
            <a:r>
              <a:rPr lang="es-ES" sz="3600" dirty="0"/>
              <a:t>de las plazas </a:t>
            </a:r>
            <a:r>
              <a:rPr lang="es-ES" sz="3600" dirty="0" smtClean="0"/>
              <a:t>ACCESO </a:t>
            </a:r>
            <a:r>
              <a:rPr lang="es-ES" sz="3600" b="1" dirty="0" smtClean="0">
                <a:solidFill>
                  <a:srgbClr val="FF0000"/>
                </a:solidFill>
              </a:rPr>
              <a:t>CON Título en E.S.O. </a:t>
            </a:r>
          </a:p>
          <a:p>
            <a:r>
              <a:rPr lang="es-ES" sz="3600" dirty="0" smtClean="0"/>
              <a:t>Grupo </a:t>
            </a:r>
            <a:r>
              <a:rPr lang="es-ES" sz="3600" dirty="0"/>
              <a:t>2: </a:t>
            </a:r>
            <a:r>
              <a:rPr lang="es-ES" sz="3600" b="1" dirty="0">
                <a:solidFill>
                  <a:srgbClr val="FF0000"/>
                </a:solidFill>
              </a:rPr>
              <a:t>15%</a:t>
            </a:r>
            <a:r>
              <a:rPr lang="es-ES" sz="3600" dirty="0"/>
              <a:t> de las </a:t>
            </a:r>
            <a:r>
              <a:rPr lang="es-ES" sz="3600" dirty="0" smtClean="0"/>
              <a:t>plazas ACCESO </a:t>
            </a:r>
            <a:r>
              <a:rPr lang="es-ES" sz="3600" b="1" dirty="0" smtClean="0">
                <a:solidFill>
                  <a:srgbClr val="FF0000"/>
                </a:solidFill>
              </a:rPr>
              <a:t>CON Título de </a:t>
            </a:r>
            <a:r>
              <a:rPr lang="es-ES" sz="3600" b="1" dirty="0">
                <a:solidFill>
                  <a:srgbClr val="FF0000"/>
                </a:solidFill>
              </a:rPr>
              <a:t>Formación Profesional Básica </a:t>
            </a:r>
            <a:r>
              <a:rPr lang="es-ES" sz="3600" dirty="0"/>
              <a:t>o </a:t>
            </a:r>
            <a:r>
              <a:rPr lang="es-ES" sz="3600" dirty="0" smtClean="0"/>
              <a:t>Módulos </a:t>
            </a:r>
            <a:r>
              <a:rPr lang="es-ES" sz="3600" dirty="0"/>
              <a:t>obligatorios de un </a:t>
            </a:r>
            <a:r>
              <a:rPr lang="es-ES" sz="3600" dirty="0" smtClean="0"/>
              <a:t>Programa de </a:t>
            </a:r>
            <a:r>
              <a:rPr lang="es-ES" sz="3600" dirty="0"/>
              <a:t>Cualificación Profesional Inicial.</a:t>
            </a:r>
          </a:p>
          <a:p>
            <a:r>
              <a:rPr lang="es-ES" sz="3600" dirty="0"/>
              <a:t>Grupo 3: </a:t>
            </a:r>
            <a:r>
              <a:rPr lang="es-ES" sz="3600" b="1" dirty="0">
                <a:solidFill>
                  <a:srgbClr val="FF0000"/>
                </a:solidFill>
              </a:rPr>
              <a:t>15%</a:t>
            </a:r>
            <a:r>
              <a:rPr lang="es-ES" sz="3600" dirty="0"/>
              <a:t> de las plazas </a:t>
            </a:r>
            <a:r>
              <a:rPr lang="es-ES" sz="3600" dirty="0" smtClean="0"/>
              <a:t>a </a:t>
            </a:r>
            <a:r>
              <a:rPr lang="es-ES" sz="3600" dirty="0"/>
              <a:t>los solicitantes que acceden por tener alguno </a:t>
            </a:r>
            <a:r>
              <a:rPr lang="es-ES" sz="3600" dirty="0" smtClean="0"/>
              <a:t>de los </a:t>
            </a:r>
            <a:r>
              <a:rPr lang="es-ES" sz="3600" dirty="0"/>
              <a:t>siguientes requisitos:</a:t>
            </a:r>
          </a:p>
          <a:p>
            <a:pPr marL="0" indent="0">
              <a:buNone/>
            </a:pPr>
            <a:r>
              <a:rPr lang="es-ES" dirty="0" smtClean="0"/>
              <a:t>	</a:t>
            </a:r>
            <a:r>
              <a:rPr lang="es-ES" dirty="0" smtClean="0">
                <a:solidFill>
                  <a:srgbClr val="FF0000"/>
                </a:solidFill>
              </a:rPr>
              <a:t>- </a:t>
            </a:r>
            <a:r>
              <a:rPr lang="es-ES" b="1" dirty="0">
                <a:solidFill>
                  <a:srgbClr val="FF0000"/>
                </a:solidFill>
              </a:rPr>
              <a:t>Haber superado una prueba de acceso a los ciclos formativos de grado </a:t>
            </a:r>
            <a:r>
              <a:rPr lang="es-ES" dirty="0" smtClean="0"/>
              <a:t>	medio</a:t>
            </a:r>
            <a:r>
              <a:rPr lang="es-ES" dirty="0"/>
              <a:t>, de </a:t>
            </a:r>
            <a:r>
              <a:rPr lang="es-ES" dirty="0" smtClean="0"/>
              <a:t>acuerdo con </a:t>
            </a:r>
            <a:r>
              <a:rPr lang="es-ES" dirty="0"/>
              <a:t>lo establecido en el artículo 41.2 de la Ley </a:t>
            </a:r>
            <a:r>
              <a:rPr lang="es-ES" dirty="0" smtClean="0"/>
              <a:t>Orgánica 	2/2006</a:t>
            </a:r>
            <a:r>
              <a:rPr lang="es-ES" dirty="0"/>
              <a:t>, de 3 de mayo, de Educación.</a:t>
            </a:r>
          </a:p>
          <a:p>
            <a:pPr marL="0" indent="0">
              <a:buNone/>
            </a:pPr>
            <a:r>
              <a:rPr lang="es-ES" dirty="0" smtClean="0"/>
              <a:t>	- </a:t>
            </a:r>
            <a:r>
              <a:rPr lang="es-ES" dirty="0"/>
              <a:t>Haber superado una prueba de acceso a la universidad para mayores de 25 años.</a:t>
            </a:r>
          </a:p>
          <a:p>
            <a:pPr marL="0" indent="0">
              <a:buNone/>
            </a:pPr>
            <a:r>
              <a:rPr lang="pt-BR" dirty="0" smtClean="0"/>
              <a:t>	- </a:t>
            </a:r>
            <a:r>
              <a:rPr lang="pt-BR" dirty="0"/>
              <a:t>Título de </a:t>
            </a:r>
            <a:r>
              <a:rPr lang="pt-BR" dirty="0" err="1"/>
              <a:t>Bachiller</a:t>
            </a:r>
            <a:r>
              <a:rPr lang="pt-BR" dirty="0"/>
              <a:t> o equivalente a </a:t>
            </a:r>
            <a:r>
              <a:rPr lang="pt-BR" dirty="0" err="1"/>
              <a:t>efectos</a:t>
            </a:r>
            <a:r>
              <a:rPr lang="pt-BR" dirty="0"/>
              <a:t> académicos.</a:t>
            </a:r>
          </a:p>
          <a:p>
            <a:pPr marL="0" indent="0">
              <a:buNone/>
            </a:pPr>
            <a:r>
              <a:rPr lang="es-ES" dirty="0" smtClean="0"/>
              <a:t>	- </a:t>
            </a:r>
            <a:r>
              <a:rPr lang="es-ES" dirty="0"/>
              <a:t>Un título universitario.</a:t>
            </a:r>
          </a:p>
          <a:p>
            <a:pPr marL="0" indent="0">
              <a:buNone/>
            </a:pPr>
            <a:r>
              <a:rPr lang="es-ES" dirty="0" smtClean="0"/>
              <a:t>	- </a:t>
            </a:r>
            <a:r>
              <a:rPr lang="es-ES" dirty="0"/>
              <a:t>Un título de Técnico o de Técnico Superior de Formación Profesional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sz="1800" dirty="0" smtClean="0"/>
          </a:p>
          <a:p>
            <a:pPr marL="0" indent="0" algn="ctr">
              <a:buNone/>
            </a:pPr>
            <a:r>
              <a:rPr lang="es-ES" b="1" dirty="0" smtClean="0">
                <a:solidFill>
                  <a:srgbClr val="FF33CC"/>
                </a:solidFill>
              </a:rPr>
              <a:t>En </a:t>
            </a:r>
            <a:r>
              <a:rPr lang="es-ES" b="1" dirty="0">
                <a:solidFill>
                  <a:srgbClr val="FF33CC"/>
                </a:solidFill>
              </a:rPr>
              <a:t>el caso de no cubrirse las plazas ofertadas en alguno de los grupos, las vacantes </a:t>
            </a:r>
            <a:r>
              <a:rPr lang="es-ES" b="1" dirty="0" smtClean="0">
                <a:solidFill>
                  <a:srgbClr val="FF33CC"/>
                </a:solidFill>
              </a:rPr>
              <a:t>se adjudicarán </a:t>
            </a:r>
            <a:r>
              <a:rPr lang="es-ES" b="1" dirty="0">
                <a:solidFill>
                  <a:srgbClr val="FF33CC"/>
                </a:solidFill>
              </a:rPr>
              <a:t>de forma proporcional al resto de los grupos.</a:t>
            </a:r>
          </a:p>
        </p:txBody>
      </p:sp>
      <p:pic>
        <p:nvPicPr>
          <p:cNvPr id="4" name="Picture 2" descr="http://www.casfid.es/es/images/acces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6632"/>
            <a:ext cx="1771234" cy="1080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88700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/>
          <a:lstStyle/>
          <a:p>
            <a:pPr algn="r"/>
            <a:r>
              <a:rPr lang="es-ES" b="1" dirty="0" smtClean="0">
                <a:solidFill>
                  <a:srgbClr val="FF33CC"/>
                </a:solidFill>
              </a:rPr>
              <a:t>ACCESO </a:t>
            </a:r>
            <a:r>
              <a:rPr lang="es-ES" b="1" dirty="0" smtClean="0">
                <a:solidFill>
                  <a:srgbClr val="0000FF"/>
                </a:solidFill>
              </a:rPr>
              <a:t>CFGSUPERIOR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400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b="1" dirty="0" smtClean="0"/>
              <a:t>Para </a:t>
            </a:r>
            <a:r>
              <a:rPr lang="es-ES" b="1" dirty="0"/>
              <a:t>los </a:t>
            </a:r>
            <a:r>
              <a:rPr lang="es-ES" b="1" dirty="0">
                <a:solidFill>
                  <a:srgbClr val="33CC33"/>
                </a:solidFill>
              </a:rPr>
              <a:t>ciclos formativos de grado superior</a:t>
            </a:r>
            <a:r>
              <a:rPr lang="es-ES" b="1" dirty="0"/>
              <a:t>, dadas las diferentes vías de acceso, </a:t>
            </a:r>
            <a:r>
              <a:rPr lang="es-ES" b="1" dirty="0" smtClean="0"/>
              <a:t>se establece </a:t>
            </a:r>
            <a:r>
              <a:rPr lang="es-ES" b="1" dirty="0"/>
              <a:t>el siguiente reparto de las </a:t>
            </a:r>
            <a:r>
              <a:rPr lang="es-ES" b="1" dirty="0" smtClean="0"/>
              <a:t>vacantes:</a:t>
            </a:r>
            <a:endParaRPr lang="es-ES" b="1" dirty="0"/>
          </a:p>
          <a:p>
            <a:r>
              <a:rPr lang="es-ES" dirty="0"/>
              <a:t>Grupo 1: 60% de las plazas </a:t>
            </a:r>
            <a:r>
              <a:rPr lang="es-ES" dirty="0" smtClean="0"/>
              <a:t>ACCESO CON el Título de </a:t>
            </a:r>
            <a:r>
              <a:rPr lang="es-ES" dirty="0"/>
              <a:t>Bachiller o equivalente a efectos académicos.</a:t>
            </a:r>
          </a:p>
          <a:p>
            <a:r>
              <a:rPr lang="es-ES" dirty="0"/>
              <a:t>Grupo 2: 20 % de las plazas </a:t>
            </a:r>
            <a:r>
              <a:rPr lang="es-ES" dirty="0" smtClean="0"/>
              <a:t>ACCESO CON Título de </a:t>
            </a:r>
            <a:r>
              <a:rPr lang="es-ES" dirty="0"/>
              <a:t>Técnico de Formación Profesional.</a:t>
            </a:r>
          </a:p>
          <a:p>
            <a:r>
              <a:rPr lang="es-ES" dirty="0"/>
              <a:t>Grupo 3: 20% de las plazas ofertadas a los solicitantes que acceden por tener alguno </a:t>
            </a:r>
            <a:r>
              <a:rPr lang="es-ES" dirty="0" smtClean="0"/>
              <a:t>de los </a:t>
            </a:r>
            <a:r>
              <a:rPr lang="es-ES" dirty="0"/>
              <a:t>siguientes requisitos:</a:t>
            </a:r>
          </a:p>
          <a:p>
            <a:pPr marL="628650" indent="-180975">
              <a:buFontTx/>
              <a:buChar char="-"/>
            </a:pPr>
            <a:r>
              <a:rPr lang="es-ES" sz="2600" dirty="0" smtClean="0"/>
              <a:t>Haber </a:t>
            </a:r>
            <a:r>
              <a:rPr lang="es-ES" sz="2600" dirty="0"/>
              <a:t>superado una prueba de acceso a los ciclos formativos de grado superior, </a:t>
            </a:r>
            <a:r>
              <a:rPr lang="es-ES" sz="2600" dirty="0" smtClean="0"/>
              <a:t>de acuerdo </a:t>
            </a:r>
            <a:r>
              <a:rPr lang="es-ES" sz="2600" dirty="0"/>
              <a:t>con lo establecido en el artículo 41.2 de la Ley Orgánica 2/2006, de 3 de mayo, </a:t>
            </a:r>
            <a:r>
              <a:rPr lang="es-ES" sz="2600" dirty="0" smtClean="0"/>
              <a:t>de Educación.</a:t>
            </a:r>
          </a:p>
          <a:p>
            <a:pPr marL="628650" indent="-180975">
              <a:buFontTx/>
              <a:buChar char="-"/>
            </a:pPr>
            <a:r>
              <a:rPr lang="es-ES" sz="2600" dirty="0" smtClean="0"/>
              <a:t>Haber </a:t>
            </a:r>
            <a:r>
              <a:rPr lang="es-ES" sz="2600" dirty="0"/>
              <a:t>superado una prueba de acceso a la universidad para mayores de 25 años</a:t>
            </a:r>
            <a:r>
              <a:rPr lang="es-ES" sz="2600" dirty="0" smtClean="0"/>
              <a:t>.</a:t>
            </a:r>
          </a:p>
          <a:p>
            <a:pPr marL="628650" indent="-180975">
              <a:buFontTx/>
              <a:buChar char="-"/>
            </a:pPr>
            <a:r>
              <a:rPr lang="es-ES" sz="2600" dirty="0" smtClean="0"/>
              <a:t>Un </a:t>
            </a:r>
            <a:r>
              <a:rPr lang="es-ES" sz="2600" dirty="0"/>
              <a:t>título </a:t>
            </a:r>
            <a:r>
              <a:rPr lang="es-ES" sz="2600" dirty="0" smtClean="0"/>
              <a:t>universitario.</a:t>
            </a:r>
          </a:p>
          <a:p>
            <a:pPr marL="628650" indent="-180975">
              <a:buFontTx/>
              <a:buChar char="-"/>
            </a:pPr>
            <a:r>
              <a:rPr lang="es-ES" sz="2600" dirty="0" smtClean="0"/>
              <a:t>Un </a:t>
            </a:r>
            <a:r>
              <a:rPr lang="es-ES" sz="2600" dirty="0"/>
              <a:t>título de Técnico Superior de Formación Profesional.</a:t>
            </a:r>
          </a:p>
          <a:p>
            <a:pPr marL="0" indent="0" algn="ctr">
              <a:buNone/>
            </a:pPr>
            <a:endParaRPr lang="es-ES" b="1" dirty="0" smtClean="0">
              <a:solidFill>
                <a:srgbClr val="FF33CC"/>
              </a:solidFill>
            </a:endParaRPr>
          </a:p>
          <a:p>
            <a:pPr marL="0" indent="0" algn="ctr">
              <a:buNone/>
            </a:pPr>
            <a:r>
              <a:rPr lang="es-ES" b="1" dirty="0" smtClean="0">
                <a:solidFill>
                  <a:srgbClr val="FF33CC"/>
                </a:solidFill>
              </a:rPr>
              <a:t>En </a:t>
            </a:r>
            <a:r>
              <a:rPr lang="es-ES" b="1" dirty="0">
                <a:solidFill>
                  <a:srgbClr val="FF33CC"/>
                </a:solidFill>
              </a:rPr>
              <a:t>el caso de no cubrirse las plazas ofertadas en alguno de los grupos, las vacantes </a:t>
            </a:r>
            <a:r>
              <a:rPr lang="es-ES" b="1" dirty="0" smtClean="0">
                <a:solidFill>
                  <a:srgbClr val="FF33CC"/>
                </a:solidFill>
              </a:rPr>
              <a:t>se adjudicarán </a:t>
            </a:r>
            <a:r>
              <a:rPr lang="es-ES" b="1" dirty="0">
                <a:solidFill>
                  <a:srgbClr val="FF33CC"/>
                </a:solidFill>
              </a:rPr>
              <a:t>de forma proporcional al resto de los grupos.</a:t>
            </a:r>
          </a:p>
        </p:txBody>
      </p:sp>
      <p:pic>
        <p:nvPicPr>
          <p:cNvPr id="4" name="Picture 2" descr="http://www.casfid.es/es/images/acces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1771234" cy="1080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8076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18256"/>
            <a:ext cx="8229600" cy="926976"/>
          </a:xfrm>
        </p:spPr>
        <p:txBody>
          <a:bodyPr/>
          <a:lstStyle/>
          <a:p>
            <a:r>
              <a:rPr lang="es-ES" b="1" dirty="0" smtClean="0">
                <a:solidFill>
                  <a:srgbClr val="0000FF"/>
                </a:solidFill>
              </a:rPr>
              <a:t>INFORMACIÓN A LAS FAMILIAS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886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dirty="0"/>
              <a:t>1. </a:t>
            </a:r>
            <a:r>
              <a:rPr lang="es-ES" dirty="0" smtClean="0"/>
              <a:t>Los centros </a:t>
            </a:r>
            <a:r>
              <a:rPr lang="es-ES" dirty="0"/>
              <a:t>docentes </a:t>
            </a:r>
            <a:r>
              <a:rPr lang="es-ES" dirty="0" smtClean="0"/>
              <a:t>deberán publicar </a:t>
            </a:r>
            <a:r>
              <a:rPr lang="es-ES" dirty="0"/>
              <a:t>en su tablón de anuncios desde el día anterior al inicio de presentación de </a:t>
            </a:r>
            <a:r>
              <a:rPr lang="es-ES" dirty="0" smtClean="0"/>
              <a:t>solicitudes y </a:t>
            </a:r>
            <a:r>
              <a:rPr lang="es-ES" dirty="0"/>
              <a:t>durante todo el proceso de admisión, el horario de funcionamiento de su registro a </a:t>
            </a:r>
            <a:r>
              <a:rPr lang="es-ES" dirty="0" smtClean="0"/>
              <a:t>efectos de </a:t>
            </a:r>
            <a:r>
              <a:rPr lang="es-ES" dirty="0"/>
              <a:t>presentación de solicitudes, reclamaciones y cualesquiera otras instancias </a:t>
            </a:r>
            <a:r>
              <a:rPr lang="es-ES" dirty="0" smtClean="0"/>
              <a:t>relacionadas con </a:t>
            </a:r>
            <a:r>
              <a:rPr lang="es-ES" dirty="0"/>
              <a:t>el proceso de admisión de alumnos.</a:t>
            </a: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2</a:t>
            </a:r>
            <a:r>
              <a:rPr lang="es-ES" dirty="0"/>
              <a:t>. Los ciudadanos podrán consultar, </a:t>
            </a:r>
            <a:r>
              <a:rPr lang="es-ES" dirty="0" smtClean="0"/>
              <a:t>durante </a:t>
            </a:r>
            <a:r>
              <a:rPr lang="es-ES" dirty="0"/>
              <a:t>el plazo de </a:t>
            </a:r>
            <a:r>
              <a:rPr lang="es-ES" dirty="0" smtClean="0"/>
              <a:t>presentación de </a:t>
            </a:r>
            <a:r>
              <a:rPr lang="es-ES" dirty="0"/>
              <a:t>solicitudes, la oferta de plazas de cada centro </a:t>
            </a:r>
            <a:r>
              <a:rPr lang="es-ES" dirty="0" smtClean="0"/>
              <a:t>docente, </a:t>
            </a:r>
            <a:r>
              <a:rPr lang="es-ES" dirty="0"/>
              <a:t>por curso y ciclo formativo, a través del portal de centros del </a:t>
            </a:r>
            <a:r>
              <a:rPr lang="es-ES" dirty="0" smtClean="0"/>
              <a:t>Departamento de </a:t>
            </a:r>
            <a:r>
              <a:rPr lang="es-ES" dirty="0"/>
              <a:t>Educación, Cultura y Deporte, accesible mediante la página web </a:t>
            </a:r>
            <a:r>
              <a:rPr lang="es-ES" dirty="0" smtClean="0">
                <a:hlinkClick r:id="rId2"/>
              </a:rPr>
              <a:t>www.educaragon.org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 smtClean="0"/>
              <a:t>Igualmente</a:t>
            </a:r>
            <a:r>
              <a:rPr lang="es-ES" dirty="0"/>
              <a:t>, podrán obtener información sobre la oferta educativa de tales </a:t>
            </a:r>
            <a:r>
              <a:rPr lang="es-ES" dirty="0" smtClean="0"/>
              <a:t>centros a </a:t>
            </a:r>
            <a:r>
              <a:rPr lang="es-ES" dirty="0"/>
              <a:t>través de dicho portal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3. Los solicitantes de plaza de ciclos formativos podrán </a:t>
            </a:r>
            <a:r>
              <a:rPr lang="es-ES" dirty="0" smtClean="0"/>
              <a:t>obtener información</a:t>
            </a:r>
            <a:r>
              <a:rPr lang="es-ES" dirty="0"/>
              <a:t>, a través </a:t>
            </a:r>
            <a:r>
              <a:rPr lang="es-ES" dirty="0" smtClean="0"/>
              <a:t>de su </a:t>
            </a:r>
            <a:r>
              <a:rPr lang="es-ES" dirty="0"/>
              <a:t>correo electrónico, sobre el estado concreto de su solicitud. Para ello, deberán </a:t>
            </a:r>
            <a:r>
              <a:rPr lang="es-ES" dirty="0" smtClean="0"/>
              <a:t>cumplimentar el </a:t>
            </a:r>
            <a:r>
              <a:rPr lang="es-ES" dirty="0"/>
              <a:t>apartado correspondiente indicado en la solicitud de admisión.</a:t>
            </a:r>
          </a:p>
        </p:txBody>
      </p:sp>
    </p:spTree>
    <p:extLst>
      <p:ext uri="{BB962C8B-B14F-4D97-AF65-F5344CB8AC3E}">
        <p14:creationId xmlns:p14="http://schemas.microsoft.com/office/powerpoint/2010/main" xmlns="" val="20951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FF33CC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r>
              <a:rPr lang="es-ES" sz="3500" b="1" dirty="0" smtClean="0">
                <a:solidFill>
                  <a:srgbClr val="0000FF"/>
                </a:solidFill>
              </a:rPr>
              <a:t>CARACTERÍSTICAS FORMACIÓN PROFESIONAL</a:t>
            </a:r>
            <a:r>
              <a:rPr lang="es-ES" sz="3500" dirty="0" smtClean="0"/>
              <a:t> </a:t>
            </a:r>
            <a:endParaRPr lang="es-ES" sz="35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760640"/>
          </a:xfrm>
        </p:spPr>
        <p:txBody>
          <a:bodyPr>
            <a:normAutofit fontScale="55000" lnSpcReduction="20000"/>
          </a:bodyPr>
          <a:lstStyle/>
          <a:p>
            <a:r>
              <a:rPr lang="es-ES" sz="3500" b="1" dirty="0" smtClean="0">
                <a:solidFill>
                  <a:srgbClr val="0000FF"/>
                </a:solidFill>
              </a:rPr>
              <a:t>Materias específicas y aplicadas</a:t>
            </a:r>
          </a:p>
          <a:p>
            <a:r>
              <a:rPr lang="es-ES" sz="3500" b="1" dirty="0" smtClean="0">
                <a:solidFill>
                  <a:srgbClr val="0000FF"/>
                </a:solidFill>
              </a:rPr>
              <a:t>Conexión directa con el mundo laboral</a:t>
            </a:r>
          </a:p>
          <a:p>
            <a:r>
              <a:rPr lang="es-ES" sz="3500" b="1" dirty="0" smtClean="0">
                <a:solidFill>
                  <a:srgbClr val="0000FF"/>
                </a:solidFill>
              </a:rPr>
              <a:t>Posibilidad de retomar bachillerato o acceder a enseñanzas </a:t>
            </a:r>
          </a:p>
          <a:p>
            <a:pPr>
              <a:buNone/>
            </a:pPr>
            <a:r>
              <a:rPr lang="es-ES" sz="3500" b="1" dirty="0" smtClean="0">
                <a:solidFill>
                  <a:srgbClr val="0000FF"/>
                </a:solidFill>
              </a:rPr>
              <a:t>universitarias si se considera oportuno</a:t>
            </a:r>
          </a:p>
          <a:p>
            <a:r>
              <a:rPr lang="es-ES" sz="3500" b="1" dirty="0" smtClean="0">
                <a:solidFill>
                  <a:srgbClr val="0000FF"/>
                </a:solidFill>
              </a:rPr>
              <a:t>Obtención de títulos profesionales , cualificaciones profesionales</a:t>
            </a:r>
          </a:p>
          <a:p>
            <a:r>
              <a:rPr lang="es-ES" sz="3500" b="1" dirty="0" smtClean="0">
                <a:solidFill>
                  <a:srgbClr val="0000FF"/>
                </a:solidFill>
              </a:rPr>
              <a:t>Formación en centros de trabajo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Fomenta la “formación a lo largo de la vida”.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Combina contenidos teóricos y prácticos, enseñando a "hacer cosas" sin quedarse en el plano puramente teórico.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Afianza el “espíritu emprendedor” para el desempeño de actividades e iniciativas empresariales.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Enseña a “aprender por sí mismo” y  a “trabajar en equipo”.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Se aprende a trabajar en condiciones de seguridad y salud, así como </a:t>
            </a:r>
            <a:r>
              <a:rPr lang="es-ES_tradnl" sz="3500" b="1" u="sng" dirty="0" smtClean="0">
                <a:solidFill>
                  <a:srgbClr val="0000FF"/>
                </a:solidFill>
              </a:rPr>
              <a:t>prevenir </a:t>
            </a:r>
            <a:r>
              <a:rPr lang="es-ES_tradnl" sz="3500" b="1" dirty="0" smtClean="0">
                <a:solidFill>
                  <a:srgbClr val="0000FF"/>
                </a:solidFill>
              </a:rPr>
              <a:t>los posibles </a:t>
            </a:r>
            <a:r>
              <a:rPr lang="es-ES_tradnl" sz="3500" b="1" u="sng" dirty="0" smtClean="0">
                <a:solidFill>
                  <a:srgbClr val="0000FF"/>
                </a:solidFill>
              </a:rPr>
              <a:t>riesgos</a:t>
            </a:r>
            <a:r>
              <a:rPr lang="es-ES_tradnl" sz="3500" b="1" dirty="0" smtClean="0">
                <a:solidFill>
                  <a:srgbClr val="0000FF"/>
                </a:solidFill>
              </a:rPr>
              <a:t> derivados del </a:t>
            </a:r>
            <a:r>
              <a:rPr lang="es-ES_tradnl" sz="3500" b="1" u="sng" dirty="0" smtClean="0">
                <a:solidFill>
                  <a:srgbClr val="0000FF"/>
                </a:solidFill>
              </a:rPr>
              <a:t>trabajo</a:t>
            </a:r>
            <a:r>
              <a:rPr lang="es-ES_tradnl" sz="3500" b="1" dirty="0" smtClean="0">
                <a:solidFill>
                  <a:srgbClr val="0000FF"/>
                </a:solidFill>
              </a:rPr>
              <a:t>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Facilita la movilidad internacional de estudiantes y trabajadores.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 Fomenta la igualdad de oportunidades entre hombres y mujeres para acceder a una formación que permita todo tipo de opciones profesionales.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 Se ajusta a las necesidades e intereses personales.</a:t>
            </a:r>
          </a:p>
          <a:p>
            <a:r>
              <a:rPr lang="es-ES_tradnl" sz="3500" b="1" dirty="0" smtClean="0">
                <a:solidFill>
                  <a:srgbClr val="0000FF"/>
                </a:solidFill>
              </a:rPr>
              <a:t>Permite contemplar la posibilidad de acceder al mercado laboral de una manera más rápida y cualificada sin limitar la continuidad </a:t>
            </a:r>
          </a:p>
          <a:p>
            <a:endParaRPr lang="es-ES_tradnl" b="1" dirty="0" smtClean="0">
              <a:solidFill>
                <a:srgbClr val="0000FF"/>
              </a:solidFill>
            </a:endParaRPr>
          </a:p>
          <a:p>
            <a:endParaRPr lang="es-ES_tradnl" sz="1600" dirty="0" smtClean="0"/>
          </a:p>
          <a:p>
            <a:pPr>
              <a:buNone/>
            </a:pPr>
            <a:endParaRPr lang="es-ES" b="1" dirty="0" smtClean="0">
              <a:solidFill>
                <a:srgbClr val="0000FF"/>
              </a:solidFill>
            </a:endParaRPr>
          </a:p>
          <a:p>
            <a:endParaRPr lang="es-ES" dirty="0"/>
          </a:p>
        </p:txBody>
      </p:sp>
      <p:pic>
        <p:nvPicPr>
          <p:cNvPr id="20482" name="Picture 2" descr="http://noticias.iberestudios.com/files/2013/09/razones-ventajas-formacion-profesional-f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980728"/>
            <a:ext cx="1800200" cy="15841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026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20688"/>
          </a:xfrm>
          <a:solidFill>
            <a:srgbClr val="FF33CC"/>
          </a:solidFill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FAMILIAS PROFESIONALES</a:t>
            </a:r>
            <a:endParaRPr lang="es-ES" b="1" dirty="0">
              <a:solidFill>
                <a:srgbClr val="0000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735" t="7383" r="19385" b="21272"/>
          <a:stretch>
            <a:fillRect/>
          </a:stretch>
        </p:blipFill>
        <p:spPr bwMode="auto">
          <a:xfrm>
            <a:off x="179512" y="692696"/>
            <a:ext cx="705678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2735" t="79067" r="61281" b="10212"/>
          <a:stretch>
            <a:fillRect/>
          </a:stretch>
        </p:blipFill>
        <p:spPr bwMode="auto">
          <a:xfrm>
            <a:off x="7380312" y="3212976"/>
            <a:ext cx="1584176" cy="90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2875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5446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b="1" dirty="0" smtClean="0"/>
              <a:t>Edad:</a:t>
            </a:r>
            <a:r>
              <a:rPr lang="es-ES" dirty="0" smtClean="0"/>
              <a:t> 15 a 17 </a:t>
            </a:r>
          </a:p>
          <a:p>
            <a:pPr>
              <a:buNone/>
            </a:pPr>
            <a:r>
              <a:rPr lang="es-ES" b="1" dirty="0" smtClean="0"/>
              <a:t>Titulación:</a:t>
            </a:r>
            <a:r>
              <a:rPr lang="es-ES" dirty="0" smtClean="0"/>
              <a:t> Título profesional básico </a:t>
            </a:r>
          </a:p>
          <a:p>
            <a:pPr>
              <a:buNone/>
            </a:pPr>
            <a:r>
              <a:rPr lang="es-ES" b="1" dirty="0" smtClean="0"/>
              <a:t>Carácter:</a:t>
            </a:r>
            <a:r>
              <a:rPr lang="es-ES" dirty="0" smtClean="0"/>
              <a:t> Voluntario </a:t>
            </a:r>
          </a:p>
          <a:p>
            <a:pPr>
              <a:buNone/>
            </a:pPr>
            <a:r>
              <a:rPr lang="es-ES" b="1" dirty="0" smtClean="0"/>
              <a:t>Organización:</a:t>
            </a:r>
            <a:r>
              <a:rPr lang="es-ES" dirty="0" smtClean="0"/>
              <a:t> Modular, constituidos por unidades de</a:t>
            </a:r>
          </a:p>
          <a:p>
            <a:pPr>
              <a:buNone/>
            </a:pPr>
            <a:r>
              <a:rPr lang="es-ES" dirty="0" smtClean="0"/>
              <a:t>competencia, bloques comunes y formación en centros de trabajo </a:t>
            </a:r>
          </a:p>
          <a:p>
            <a:pPr>
              <a:buNone/>
            </a:pPr>
            <a:r>
              <a:rPr lang="es-ES" b="1" dirty="0" smtClean="0"/>
              <a:t>Duración:</a:t>
            </a:r>
            <a:r>
              <a:rPr lang="es-ES" dirty="0" smtClean="0"/>
              <a:t> 2000 horas </a:t>
            </a:r>
          </a:p>
          <a:p>
            <a:pPr>
              <a:buNone/>
            </a:pPr>
            <a:r>
              <a:rPr lang="es-ES" b="1" dirty="0" smtClean="0"/>
              <a:t>Objetivos:</a:t>
            </a:r>
            <a:r>
              <a:rPr lang="es-ES" dirty="0" smtClean="0"/>
              <a:t> Además de los fines y objetivos establecidos con carácter</a:t>
            </a:r>
          </a:p>
          <a:p>
            <a:pPr>
              <a:buNone/>
            </a:pPr>
            <a:r>
              <a:rPr lang="es-ES" dirty="0" smtClean="0"/>
              <a:t>general para las enseñanzas de Formación Profesional, las enseñanzas</a:t>
            </a:r>
          </a:p>
          <a:p>
            <a:pPr>
              <a:buNone/>
            </a:pPr>
            <a:r>
              <a:rPr lang="es-ES" dirty="0" smtClean="0"/>
              <a:t>conducentes a la obtención de los títulos profesionales básicos</a:t>
            </a:r>
          </a:p>
          <a:p>
            <a:pPr>
              <a:buNone/>
            </a:pPr>
            <a:r>
              <a:rPr lang="es-ES" dirty="0" smtClean="0"/>
              <a:t>contribuirán a que el alumnado adquiera o complete las competencias</a:t>
            </a:r>
          </a:p>
          <a:p>
            <a:pPr>
              <a:buNone/>
            </a:pPr>
            <a:r>
              <a:rPr lang="es-ES" dirty="0" smtClean="0"/>
              <a:t>del aprendizaje permanente. </a:t>
            </a:r>
          </a:p>
          <a:p>
            <a:pPr>
              <a:buNone/>
            </a:pPr>
            <a:r>
              <a:rPr lang="es-ES" b="1" dirty="0" smtClean="0"/>
              <a:t>Alternativas:</a:t>
            </a:r>
            <a:r>
              <a:rPr lang="es-ES" dirty="0" smtClean="0"/>
              <a:t> Al finalizar los estudios:</a:t>
            </a:r>
            <a:br>
              <a:rPr lang="es-ES" dirty="0" smtClean="0"/>
            </a:br>
            <a:r>
              <a:rPr lang="es-ES" dirty="0" smtClean="0"/>
              <a:t>— Ciclo Formativo de Grado Medio (acceso directo, con prioridad por familia profesional de la que vengas)</a:t>
            </a:r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rgbClr val="FF33CC"/>
          </a:solidFill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FORMACIÓN PROFESIONAL BÁSICA</a:t>
            </a:r>
            <a:endParaRPr lang="es-E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3544" t="22148" r="3139" b="22482"/>
          <a:stretch>
            <a:fillRect/>
          </a:stretch>
        </p:blipFill>
        <p:spPr bwMode="auto">
          <a:xfrm>
            <a:off x="107504" y="-1"/>
            <a:ext cx="8928992" cy="677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07504" y="692696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200" b="1" dirty="0" smtClean="0">
                <a:solidFill>
                  <a:srgbClr val="0000FF"/>
                </a:solidFill>
              </a:rPr>
              <a:t>Formación Profesional Básica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740352" y="3933056"/>
            <a:ext cx="288032" cy="504056"/>
          </a:xfrm>
          <a:prstGeom prst="rect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rgbClr val="FF33CC"/>
          </a:solidFill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CICLOS FORMATIVOS DE GRADO MEDIO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68863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Titulación:</a:t>
            </a:r>
            <a:r>
              <a:rPr lang="es-ES" sz="1900" dirty="0" smtClean="0"/>
              <a:t> Técnico en la modalidad correspondiente.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Carácter:</a:t>
            </a:r>
            <a:r>
              <a:rPr lang="es-ES" sz="1900" dirty="0" smtClean="0"/>
              <a:t> Voluntario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Acceso: </a:t>
            </a:r>
          </a:p>
          <a:p>
            <a:pPr marL="625475" indent="-269875" algn="just">
              <a:spcBef>
                <a:spcPts val="0"/>
              </a:spcBef>
            </a:pPr>
            <a:r>
              <a:rPr lang="es-ES" sz="1900" dirty="0" smtClean="0"/>
              <a:t>Directo desde </a:t>
            </a:r>
            <a:r>
              <a:rPr lang="es-ES" sz="1900" dirty="0" err="1" smtClean="0"/>
              <a:t>FPBásica</a:t>
            </a:r>
            <a:r>
              <a:rPr lang="es-ES" sz="1900" dirty="0" smtClean="0"/>
              <a:t> (prioridad según familia profesional de la que provengas)</a:t>
            </a:r>
          </a:p>
          <a:p>
            <a:pPr marL="625475" indent="-269875" algn="just">
              <a:spcBef>
                <a:spcPts val="0"/>
              </a:spcBef>
            </a:pPr>
            <a:r>
              <a:rPr lang="es-ES" sz="1900" dirty="0" smtClean="0"/>
              <a:t>Acceso directo desde la titulación de Graduado en ESO. </a:t>
            </a:r>
          </a:p>
          <a:p>
            <a:pPr marL="625475" indent="-269875" algn="just">
              <a:spcBef>
                <a:spcPts val="0"/>
              </a:spcBef>
            </a:pPr>
            <a:r>
              <a:rPr lang="es-ES" sz="1900" dirty="0" smtClean="0"/>
              <a:t>Mediante prueba de acceso (con 17 años)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Organización:</a:t>
            </a:r>
            <a:r>
              <a:rPr lang="es-ES" sz="1900" dirty="0" smtClean="0"/>
              <a:t> Modular, de duración variable, constituidos por áreas de conocimiento 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dirty="0" smtClean="0"/>
              <a:t>teórico-prácticas en función de los diversos campos profesionales.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Duración:</a:t>
            </a:r>
            <a:r>
              <a:rPr lang="es-ES" sz="1900" dirty="0" smtClean="0"/>
              <a:t> De 1000 a 2000 horas.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Objetivos:</a:t>
            </a:r>
            <a:r>
              <a:rPr lang="es-ES" sz="1900" dirty="0" smtClean="0"/>
              <a:t> Capacitar en competencias profesionales para el ejercicio de trabajos de ejecución y organización que pueden ser autónomos en el límite de la utilización de los instrumentos y técnicas que les son propias. La preparación de los alumnos para la actividad en un campo profesional, proporcionándoles una formación polivalente que les permita adaptarse a las modificaciones laborales que pueden producirse a lo largo de su vida.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900" b="1" dirty="0" smtClean="0"/>
              <a:t>Alternativas:</a:t>
            </a:r>
            <a:r>
              <a:rPr lang="es-ES" sz="1900" dirty="0" smtClean="0"/>
              <a:t> Al finalizar los estudios:</a:t>
            </a:r>
          </a:p>
          <a:p>
            <a:pPr marL="539750" indent="-366713" algn="just">
              <a:spcBef>
                <a:spcPts val="0"/>
              </a:spcBef>
              <a:buNone/>
            </a:pPr>
            <a:r>
              <a:rPr lang="es-ES" sz="1900" dirty="0" smtClean="0"/>
              <a:t>— Bachillerato.</a:t>
            </a:r>
          </a:p>
          <a:p>
            <a:pPr marL="539750" indent="-366713" algn="just">
              <a:spcBef>
                <a:spcPts val="0"/>
              </a:spcBef>
              <a:buNone/>
            </a:pPr>
            <a:r>
              <a:rPr lang="es-ES" sz="1900" dirty="0" smtClean="0"/>
              <a:t>— Mundo Laboral.</a:t>
            </a:r>
          </a:p>
          <a:p>
            <a:pPr marL="539750" indent="-366713" algn="just">
              <a:spcBef>
                <a:spcPts val="0"/>
              </a:spcBef>
              <a:buNone/>
            </a:pPr>
            <a:r>
              <a:rPr lang="es-ES" sz="1900" dirty="0" smtClean="0"/>
              <a:t>— Ciclo Formativo de Grado Superior (cuadro de prioridades: 1  </a:t>
            </a:r>
            <a:r>
              <a:rPr lang="es-ES" sz="1900" dirty="0" err="1" smtClean="0"/>
              <a:t>máx</a:t>
            </a:r>
            <a:r>
              <a:rPr lang="es-ES" sz="1900" dirty="0" smtClean="0"/>
              <a:t>/ 2 media/ 3 mín.)</a:t>
            </a:r>
            <a:endParaRPr lang="es-E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231" t="20750" r="7176" b="6332"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107504" y="116632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200" b="1" dirty="0" smtClean="0">
                <a:solidFill>
                  <a:srgbClr val="0000FF"/>
                </a:solidFill>
              </a:rPr>
              <a:t>Ciclos Formativos </a:t>
            </a:r>
          </a:p>
          <a:p>
            <a:pPr algn="r"/>
            <a:r>
              <a:rPr lang="es-ES" sz="2200" b="1" dirty="0" smtClean="0">
                <a:solidFill>
                  <a:srgbClr val="0000FF"/>
                </a:solidFill>
              </a:rPr>
              <a:t>Grado Medio</a:t>
            </a:r>
            <a:endParaRPr lang="es-ES" sz="2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994" t="15504" r="41529" b="6240"/>
          <a:stretch>
            <a:fillRect/>
          </a:stretch>
        </p:blipFill>
        <p:spPr bwMode="auto">
          <a:xfrm>
            <a:off x="1907704" y="0"/>
            <a:ext cx="5688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40753" t="31746" r="1958" b="26173"/>
          <a:stretch/>
        </p:blipFill>
        <p:spPr bwMode="auto">
          <a:xfrm>
            <a:off x="107504" y="260648"/>
            <a:ext cx="8928992" cy="64807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3 Forma libre"/>
          <p:cNvSpPr/>
          <p:nvPr/>
        </p:nvSpPr>
        <p:spPr>
          <a:xfrm>
            <a:off x="0" y="1049154"/>
            <a:ext cx="8964488" cy="1992350"/>
          </a:xfrm>
          <a:custGeom>
            <a:avLst/>
            <a:gdLst>
              <a:gd name="connsiteX0" fmla="*/ 8296977 w 8612637"/>
              <a:gd name="connsiteY0" fmla="*/ 9625 h 1992350"/>
              <a:gd name="connsiteX1" fmla="*/ 4735630 w 8612637"/>
              <a:gd name="connsiteY1" fmla="*/ 0 h 1992350"/>
              <a:gd name="connsiteX2" fmla="*/ 154005 w 8612637"/>
              <a:gd name="connsiteY2" fmla="*/ 9625 h 1992350"/>
              <a:gd name="connsiteX3" fmla="*/ 96253 w 8612637"/>
              <a:gd name="connsiteY3" fmla="*/ 28875 h 1992350"/>
              <a:gd name="connsiteX4" fmla="*/ 19251 w 8612637"/>
              <a:gd name="connsiteY4" fmla="*/ 67377 h 1992350"/>
              <a:gd name="connsiteX5" fmla="*/ 0 w 8612637"/>
              <a:gd name="connsiteY5" fmla="*/ 96252 h 1992350"/>
              <a:gd name="connsiteX6" fmla="*/ 19251 w 8612637"/>
              <a:gd name="connsiteY6" fmla="*/ 404261 h 1992350"/>
              <a:gd name="connsiteX7" fmla="*/ 28876 w 8612637"/>
              <a:gd name="connsiteY7" fmla="*/ 433137 h 1992350"/>
              <a:gd name="connsiteX8" fmla="*/ 38501 w 8612637"/>
              <a:gd name="connsiteY8" fmla="*/ 481263 h 1992350"/>
              <a:gd name="connsiteX9" fmla="*/ 57752 w 8612637"/>
              <a:gd name="connsiteY9" fmla="*/ 519764 h 1992350"/>
              <a:gd name="connsiteX10" fmla="*/ 77002 w 8612637"/>
              <a:gd name="connsiteY10" fmla="*/ 596766 h 1992350"/>
              <a:gd name="connsiteX11" fmla="*/ 86628 w 8612637"/>
              <a:gd name="connsiteY11" fmla="*/ 635267 h 1992350"/>
              <a:gd name="connsiteX12" fmla="*/ 105878 w 8612637"/>
              <a:gd name="connsiteY12" fmla="*/ 664143 h 1992350"/>
              <a:gd name="connsiteX13" fmla="*/ 115503 w 8612637"/>
              <a:gd name="connsiteY13" fmla="*/ 770021 h 1992350"/>
              <a:gd name="connsiteX14" fmla="*/ 96253 w 8612637"/>
              <a:gd name="connsiteY14" fmla="*/ 1318661 h 1992350"/>
              <a:gd name="connsiteX15" fmla="*/ 105878 w 8612637"/>
              <a:gd name="connsiteY15" fmla="*/ 1549667 h 1992350"/>
              <a:gd name="connsiteX16" fmla="*/ 125129 w 8612637"/>
              <a:gd name="connsiteY16" fmla="*/ 1578543 h 1992350"/>
              <a:gd name="connsiteX17" fmla="*/ 154005 w 8612637"/>
              <a:gd name="connsiteY17" fmla="*/ 1588168 h 1992350"/>
              <a:gd name="connsiteX18" fmla="*/ 231007 w 8612637"/>
              <a:gd name="connsiteY18" fmla="*/ 1597793 h 1992350"/>
              <a:gd name="connsiteX19" fmla="*/ 5111015 w 8612637"/>
              <a:gd name="connsiteY19" fmla="*/ 1617044 h 1992350"/>
              <a:gd name="connsiteX20" fmla="*/ 5621154 w 8612637"/>
              <a:gd name="connsiteY20" fmla="*/ 1626669 h 1992350"/>
              <a:gd name="connsiteX21" fmla="*/ 8210350 w 8612637"/>
              <a:gd name="connsiteY21" fmla="*/ 1617044 h 1992350"/>
              <a:gd name="connsiteX22" fmla="*/ 8383605 w 8612637"/>
              <a:gd name="connsiteY22" fmla="*/ 1588168 h 1992350"/>
              <a:gd name="connsiteX23" fmla="*/ 8431731 w 8612637"/>
              <a:gd name="connsiteY23" fmla="*/ 1559292 h 1992350"/>
              <a:gd name="connsiteX24" fmla="*/ 8460607 w 8612637"/>
              <a:gd name="connsiteY24" fmla="*/ 1530417 h 1992350"/>
              <a:gd name="connsiteX25" fmla="*/ 8537609 w 8612637"/>
              <a:gd name="connsiteY25" fmla="*/ 1434164 h 1992350"/>
              <a:gd name="connsiteX26" fmla="*/ 8556859 w 8612637"/>
              <a:gd name="connsiteY26" fmla="*/ 1395663 h 1992350"/>
              <a:gd name="connsiteX27" fmla="*/ 8576110 w 8612637"/>
              <a:gd name="connsiteY27" fmla="*/ 1366787 h 1992350"/>
              <a:gd name="connsiteX28" fmla="*/ 8604986 w 8612637"/>
              <a:gd name="connsiteY28" fmla="*/ 1145406 h 1992350"/>
              <a:gd name="connsiteX29" fmla="*/ 8595360 w 8612637"/>
              <a:gd name="connsiteY29" fmla="*/ 202130 h 1992350"/>
              <a:gd name="connsiteX30" fmla="*/ 8547234 w 8612637"/>
              <a:gd name="connsiteY30" fmla="*/ 154004 h 1992350"/>
              <a:gd name="connsiteX31" fmla="*/ 8470232 w 8612637"/>
              <a:gd name="connsiteY31" fmla="*/ 115503 h 1992350"/>
              <a:gd name="connsiteX32" fmla="*/ 8431731 w 8612637"/>
              <a:gd name="connsiteY32" fmla="*/ 105878 h 1992350"/>
              <a:gd name="connsiteX33" fmla="*/ 8402855 w 8612637"/>
              <a:gd name="connsiteY33" fmla="*/ 96252 h 1992350"/>
              <a:gd name="connsiteX34" fmla="*/ 8345103 w 8612637"/>
              <a:gd name="connsiteY34" fmla="*/ 86627 h 1992350"/>
              <a:gd name="connsiteX35" fmla="*/ 8316228 w 8612637"/>
              <a:gd name="connsiteY35" fmla="*/ 77002 h 1992350"/>
              <a:gd name="connsiteX36" fmla="*/ 8229600 w 8612637"/>
              <a:gd name="connsiteY36" fmla="*/ 57751 h 1992350"/>
              <a:gd name="connsiteX37" fmla="*/ 8210350 w 8612637"/>
              <a:gd name="connsiteY37" fmla="*/ 9625 h 19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612637" h="1992350">
                <a:moveTo>
                  <a:pt x="8296977" y="9625"/>
                </a:moveTo>
                <a:lnTo>
                  <a:pt x="4735630" y="0"/>
                </a:lnTo>
                <a:lnTo>
                  <a:pt x="154005" y="9625"/>
                </a:lnTo>
                <a:cubicBezTo>
                  <a:pt x="133713" y="9751"/>
                  <a:pt x="114403" y="19800"/>
                  <a:pt x="96253" y="28875"/>
                </a:cubicBezTo>
                <a:lnTo>
                  <a:pt x="19251" y="67377"/>
                </a:lnTo>
                <a:cubicBezTo>
                  <a:pt x="12834" y="77002"/>
                  <a:pt x="0" y="84684"/>
                  <a:pt x="0" y="96252"/>
                </a:cubicBezTo>
                <a:cubicBezTo>
                  <a:pt x="0" y="199122"/>
                  <a:pt x="10466" y="301767"/>
                  <a:pt x="19251" y="404261"/>
                </a:cubicBezTo>
                <a:cubicBezTo>
                  <a:pt x="20117" y="414370"/>
                  <a:pt x="26415" y="423294"/>
                  <a:pt x="28876" y="433137"/>
                </a:cubicBezTo>
                <a:cubicBezTo>
                  <a:pt x="32844" y="449008"/>
                  <a:pt x="33328" y="465743"/>
                  <a:pt x="38501" y="481263"/>
                </a:cubicBezTo>
                <a:cubicBezTo>
                  <a:pt x="43038" y="494875"/>
                  <a:pt x="51335" y="506930"/>
                  <a:pt x="57752" y="519764"/>
                </a:cubicBezTo>
                <a:lnTo>
                  <a:pt x="77002" y="596766"/>
                </a:lnTo>
                <a:cubicBezTo>
                  <a:pt x="80210" y="609600"/>
                  <a:pt x="79290" y="624260"/>
                  <a:pt x="86628" y="635267"/>
                </a:cubicBezTo>
                <a:lnTo>
                  <a:pt x="105878" y="664143"/>
                </a:lnTo>
                <a:cubicBezTo>
                  <a:pt x="109086" y="699436"/>
                  <a:pt x="115503" y="734583"/>
                  <a:pt x="115503" y="770021"/>
                </a:cubicBezTo>
                <a:cubicBezTo>
                  <a:pt x="115503" y="1220374"/>
                  <a:pt x="131589" y="1106635"/>
                  <a:pt x="96253" y="1318661"/>
                </a:cubicBezTo>
                <a:cubicBezTo>
                  <a:pt x="99461" y="1395663"/>
                  <a:pt x="97367" y="1473070"/>
                  <a:pt x="105878" y="1549667"/>
                </a:cubicBezTo>
                <a:cubicBezTo>
                  <a:pt x="107156" y="1561165"/>
                  <a:pt x="116096" y="1571316"/>
                  <a:pt x="125129" y="1578543"/>
                </a:cubicBezTo>
                <a:cubicBezTo>
                  <a:pt x="133052" y="1584881"/>
                  <a:pt x="144023" y="1586353"/>
                  <a:pt x="154005" y="1588168"/>
                </a:cubicBezTo>
                <a:cubicBezTo>
                  <a:pt x="179455" y="1592795"/>
                  <a:pt x="205340" y="1594585"/>
                  <a:pt x="231007" y="1597793"/>
                </a:cubicBezTo>
                <a:cubicBezTo>
                  <a:pt x="1809113" y="1992350"/>
                  <a:pt x="3484344" y="1611193"/>
                  <a:pt x="5111015" y="1617044"/>
                </a:cubicBezTo>
                <a:cubicBezTo>
                  <a:pt x="5281090" y="1617656"/>
                  <a:pt x="5451108" y="1623461"/>
                  <a:pt x="5621154" y="1626669"/>
                </a:cubicBezTo>
                <a:lnTo>
                  <a:pt x="8210350" y="1617044"/>
                </a:lnTo>
                <a:cubicBezTo>
                  <a:pt x="8268752" y="1616624"/>
                  <a:pt x="8327268" y="1602252"/>
                  <a:pt x="8383605" y="1588168"/>
                </a:cubicBezTo>
                <a:cubicBezTo>
                  <a:pt x="8399647" y="1578543"/>
                  <a:pt x="8416764" y="1570517"/>
                  <a:pt x="8431731" y="1559292"/>
                </a:cubicBezTo>
                <a:cubicBezTo>
                  <a:pt x="8442621" y="1551125"/>
                  <a:pt x="8451564" y="1540591"/>
                  <a:pt x="8460607" y="1530417"/>
                </a:cubicBezTo>
                <a:cubicBezTo>
                  <a:pt x="8471271" y="1518420"/>
                  <a:pt x="8524255" y="1455530"/>
                  <a:pt x="8537609" y="1434164"/>
                </a:cubicBezTo>
                <a:cubicBezTo>
                  <a:pt x="8545214" y="1421997"/>
                  <a:pt x="8549740" y="1408121"/>
                  <a:pt x="8556859" y="1395663"/>
                </a:cubicBezTo>
                <a:cubicBezTo>
                  <a:pt x="8562598" y="1385619"/>
                  <a:pt x="8569693" y="1376412"/>
                  <a:pt x="8576110" y="1366787"/>
                </a:cubicBezTo>
                <a:cubicBezTo>
                  <a:pt x="8612637" y="1257201"/>
                  <a:pt x="8594168" y="1329292"/>
                  <a:pt x="8604986" y="1145406"/>
                </a:cubicBezTo>
                <a:cubicBezTo>
                  <a:pt x="8601777" y="830981"/>
                  <a:pt x="8604696" y="516433"/>
                  <a:pt x="8595360" y="202130"/>
                </a:cubicBezTo>
                <a:cubicBezTo>
                  <a:pt x="8594761" y="181968"/>
                  <a:pt x="8560668" y="161331"/>
                  <a:pt x="8547234" y="154004"/>
                </a:cubicBezTo>
                <a:cubicBezTo>
                  <a:pt x="8522041" y="140263"/>
                  <a:pt x="8498072" y="122463"/>
                  <a:pt x="8470232" y="115503"/>
                </a:cubicBezTo>
                <a:cubicBezTo>
                  <a:pt x="8457398" y="112295"/>
                  <a:pt x="8444451" y="109512"/>
                  <a:pt x="8431731" y="105878"/>
                </a:cubicBezTo>
                <a:cubicBezTo>
                  <a:pt x="8421975" y="103091"/>
                  <a:pt x="8412759" y="98453"/>
                  <a:pt x="8402855" y="96252"/>
                </a:cubicBezTo>
                <a:cubicBezTo>
                  <a:pt x="8383804" y="92018"/>
                  <a:pt x="8364354" y="89835"/>
                  <a:pt x="8345103" y="86627"/>
                </a:cubicBezTo>
                <a:cubicBezTo>
                  <a:pt x="8335478" y="83419"/>
                  <a:pt x="8325983" y="79789"/>
                  <a:pt x="8316228" y="77002"/>
                </a:cubicBezTo>
                <a:cubicBezTo>
                  <a:pt x="8284516" y="67942"/>
                  <a:pt x="8262673" y="64366"/>
                  <a:pt x="8229600" y="57751"/>
                </a:cubicBezTo>
                <a:cubicBezTo>
                  <a:pt x="8206791" y="23536"/>
                  <a:pt x="8210350" y="40443"/>
                  <a:pt x="8210350" y="9625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FF33CC"/>
                </a:solidFill>
              </a:rPr>
              <a:t>Y </a:t>
            </a:r>
            <a:r>
              <a:rPr lang="es-ES" b="1" dirty="0">
                <a:solidFill>
                  <a:srgbClr val="FF33CC"/>
                </a:solidFill>
              </a:rPr>
              <a:t>después se </a:t>
            </a:r>
            <a:r>
              <a:rPr lang="es-ES" b="1" dirty="0" smtClean="0">
                <a:solidFill>
                  <a:srgbClr val="FF33CC"/>
                </a:solidFill>
              </a:rPr>
              <a:t>puede...</a:t>
            </a:r>
            <a:r>
              <a:rPr lang="es-ES" dirty="0">
                <a:solidFill>
                  <a:srgbClr val="FF33CC"/>
                </a:solidFill>
              </a:rPr>
              <a:t/>
            </a:r>
            <a:br>
              <a:rPr lang="es-ES" dirty="0">
                <a:solidFill>
                  <a:srgbClr val="FF33CC"/>
                </a:solidFill>
              </a:rPr>
            </a:br>
            <a:endParaRPr lang="es-ES" dirty="0">
              <a:solidFill>
                <a:srgbClr val="FF33CC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217443"/>
          </a:xfrm>
        </p:spPr>
        <p:txBody>
          <a:bodyPr>
            <a:normAutofit/>
          </a:bodyPr>
          <a:lstStyle/>
          <a:p>
            <a:r>
              <a:rPr lang="es-ES" u="sng" dirty="0" smtClean="0"/>
              <a:t>CFG SUPERIOR</a:t>
            </a:r>
          </a:p>
          <a:p>
            <a:r>
              <a:rPr lang="es-ES" u="sng" dirty="0" smtClean="0"/>
              <a:t>Comenzar a trabajar</a:t>
            </a:r>
            <a:r>
              <a:rPr lang="es-ES" dirty="0" smtClean="0"/>
              <a:t>, en un puesto de trabajo cualificado por cuenta ajena, o bien siendo un emprendedor que crea su propia empresa.</a:t>
            </a:r>
          </a:p>
          <a:p>
            <a:r>
              <a:rPr lang="es-ES" dirty="0" smtClean="0"/>
              <a:t>Según el último estudio realizado en Aragón, la </a:t>
            </a:r>
            <a:r>
              <a:rPr lang="es-ES" dirty="0" smtClean="0">
                <a:solidFill>
                  <a:srgbClr val="0000FF"/>
                </a:solidFill>
              </a:rPr>
              <a:t>inserción laboral </a:t>
            </a:r>
            <a:r>
              <a:rPr lang="es-ES" dirty="0" smtClean="0"/>
              <a:t>de los titulados en Formación Profesional es del </a:t>
            </a:r>
            <a:r>
              <a:rPr lang="es-ES" dirty="0" smtClean="0">
                <a:solidFill>
                  <a:srgbClr val="0000FF"/>
                </a:solidFill>
              </a:rPr>
              <a:t>78.23%. </a:t>
            </a:r>
            <a:r>
              <a:rPr lang="es-ES" dirty="0" smtClean="0"/>
              <a:t>El 59% de los titulados contratados firmó su primer contrato antes de los tres meses desde la finalización de los estudios.</a:t>
            </a:r>
          </a:p>
          <a:p>
            <a:pPr lvl="1">
              <a:buNone/>
            </a:pPr>
            <a:endParaRPr lang="es-ES_tradnl" sz="1600" dirty="0" smtClean="0"/>
          </a:p>
          <a:p>
            <a:pPr lvl="1">
              <a:buFont typeface="Wingdings" pitchFamily="2" charset="2"/>
              <a:buNone/>
            </a:pPr>
            <a:endParaRPr lang="es-ES_tradnl" sz="1100" dirty="0" smtClean="0"/>
          </a:p>
          <a:p>
            <a:pPr>
              <a:buNone/>
            </a:pP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FF33CC"/>
          </a:solidFill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0000FF"/>
                </a:solidFill>
              </a:rPr>
              <a:t>CICLOS FORMATIVOS DE GRADO SUPERIOR</a:t>
            </a:r>
            <a:endParaRPr lang="es-ES" sz="3600" b="1" dirty="0">
              <a:solidFill>
                <a:srgbClr val="0000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836712"/>
            <a:ext cx="8640960" cy="583264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Titulación:</a:t>
            </a:r>
            <a:r>
              <a:rPr lang="es-ES" sz="1800" dirty="0" smtClean="0"/>
              <a:t> Técnico Superior en la modalidad correspondiente.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Carácter:</a:t>
            </a:r>
            <a:r>
              <a:rPr lang="es-ES" sz="1800" dirty="0" smtClean="0"/>
              <a:t> Voluntario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Acceso:</a:t>
            </a:r>
          </a:p>
          <a:p>
            <a:pPr indent="-160338">
              <a:spcBef>
                <a:spcPts val="0"/>
              </a:spcBef>
            </a:pPr>
            <a:r>
              <a:rPr lang="es-ES" sz="1800" u="sng" dirty="0" smtClean="0"/>
              <a:t>Acceso directo:</a:t>
            </a:r>
            <a:r>
              <a:rPr lang="es-ES" sz="1800" dirty="0" smtClean="0"/>
              <a:t> Estar en posesión del título de Bachiller o Técnico de F.P. (Ciclo Formativo de Grado medio)</a:t>
            </a:r>
          </a:p>
          <a:p>
            <a:pPr indent="-160338">
              <a:spcBef>
                <a:spcPts val="0"/>
              </a:spcBef>
            </a:pPr>
            <a:r>
              <a:rPr lang="es-ES" sz="1800" u="sng" dirty="0" smtClean="0"/>
              <a:t>Acceso mediante prueba:</a:t>
            </a:r>
            <a:endParaRPr lang="es-ES" sz="1800" dirty="0" smtClean="0"/>
          </a:p>
          <a:p>
            <a:pPr marL="808038" indent="-182563"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800" dirty="0" smtClean="0"/>
              <a:t>Tener cumplidos los 19 años de edad en la fecha de realización de la prueba.</a:t>
            </a:r>
          </a:p>
          <a:p>
            <a:pPr algn="just">
              <a:spcBef>
                <a:spcPts val="0"/>
              </a:spcBef>
              <a:buNone/>
            </a:pPr>
            <a:endParaRPr lang="es-ES" sz="1800" b="1" dirty="0" smtClean="0"/>
          </a:p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Organización:</a:t>
            </a:r>
            <a:r>
              <a:rPr lang="es-ES" sz="1800" dirty="0" smtClean="0"/>
              <a:t> Modular, de duración variable, constituidos por áreas de conocimiento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dirty="0" smtClean="0"/>
              <a:t>teórico prácticas en función de los diversos campos profesionales.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Duración:</a:t>
            </a:r>
            <a:r>
              <a:rPr lang="es-ES" sz="1800" dirty="0" smtClean="0"/>
              <a:t> De 1000 a 2000 horas.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Objetivos:</a:t>
            </a:r>
            <a:r>
              <a:rPr lang="es-ES" sz="1800" dirty="0" smtClean="0"/>
              <a:t> Capacitar en competencias profesionales orientadas al ejercicio de actividades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dirty="0" smtClean="0"/>
              <a:t>relacionadas con trabajos técnicos que pueden ser ejecutados de forma autónoma y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dirty="0" smtClean="0"/>
              <a:t>Compartiendo responsabilidades de encuadramiento y coordinación. La preparación de los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dirty="0" smtClean="0"/>
              <a:t>alumnos para la actividad en un campo profesional, proporcionándoles una formación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dirty="0" smtClean="0"/>
              <a:t>polivalente que les permita adaptarse a las modificaciones laborales que pueden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dirty="0" smtClean="0"/>
              <a:t>producirse a lo largo de su vida. </a:t>
            </a:r>
          </a:p>
          <a:p>
            <a:pPr algn="just">
              <a:spcBef>
                <a:spcPts val="0"/>
              </a:spcBef>
              <a:buNone/>
            </a:pPr>
            <a:r>
              <a:rPr lang="es-ES" sz="1800" b="1" dirty="0" smtClean="0"/>
              <a:t>Alternativas:</a:t>
            </a:r>
            <a:r>
              <a:rPr lang="es-ES" sz="1800" dirty="0" smtClean="0"/>
              <a:t> Al finalizar los estudios:</a:t>
            </a:r>
          </a:p>
          <a:p>
            <a:pPr marL="722313" indent="-452438" algn="just">
              <a:spcBef>
                <a:spcPts val="0"/>
              </a:spcBef>
              <a:buNone/>
            </a:pPr>
            <a:r>
              <a:rPr lang="es-ES" sz="1800" dirty="0" smtClean="0"/>
              <a:t>— Mundo laboral.</a:t>
            </a:r>
          </a:p>
          <a:p>
            <a:pPr marL="722313" indent="-452438" algn="just">
              <a:spcBef>
                <a:spcPts val="0"/>
              </a:spcBef>
              <a:buNone/>
            </a:pPr>
            <a:r>
              <a:rPr lang="es-ES" sz="1800" dirty="0" smtClean="0"/>
              <a:t>— Universidad.</a:t>
            </a:r>
            <a:endParaRPr lang="es-E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906" t="20012" r="6092" b="556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0" y="188640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200" b="1" dirty="0" smtClean="0">
                <a:solidFill>
                  <a:srgbClr val="0000FF"/>
                </a:solidFill>
              </a:rPr>
              <a:t>Ciclos </a:t>
            </a:r>
          </a:p>
          <a:p>
            <a:pPr algn="r"/>
            <a:r>
              <a:rPr lang="es-ES" sz="2200" b="1" dirty="0" smtClean="0">
                <a:solidFill>
                  <a:srgbClr val="0000FF"/>
                </a:solidFill>
              </a:rPr>
              <a:t>Formativos Grado Superior</a:t>
            </a:r>
            <a:endParaRPr lang="es-ES" sz="2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DESPUÉS </a:t>
            </a:r>
            <a:r>
              <a:rPr lang="es-ES" b="1" dirty="0" smtClean="0">
                <a:solidFill>
                  <a:srgbClr val="0000FF"/>
                </a:solidFill>
              </a:rPr>
              <a:t>PUEDES </a:t>
            </a:r>
            <a:r>
              <a:rPr lang="es-ES" b="1" dirty="0" smtClean="0">
                <a:solidFill>
                  <a:srgbClr val="0000FF"/>
                </a:solidFill>
              </a:rPr>
              <a:t>ACCEDER A LA UNIVERSIDAD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5112568"/>
          </a:xfrm>
        </p:spPr>
        <p:txBody>
          <a:bodyPr>
            <a:normAutofit fontScale="85000" lnSpcReduction="10000"/>
          </a:bodyPr>
          <a:lstStyle/>
          <a:p>
            <a:r>
              <a:rPr lang="es-ES" b="1" dirty="0" smtClean="0">
                <a:solidFill>
                  <a:srgbClr val="FF33CC"/>
                </a:solidFill>
              </a:rPr>
              <a:t>Tras cursar un CFGS se puede acceder a la universidad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Desde UN CICLO FORMATIVO DE GRADO SUPERIOR, Si el número de solicitudes es superior al de plazas la nota de admisión se calculará con la siguiente fórmula:</a:t>
            </a:r>
          </a:p>
          <a:p>
            <a:pPr>
              <a:buNone/>
            </a:pPr>
            <a:r>
              <a:rPr lang="es-ES" b="1" dirty="0" smtClean="0"/>
              <a:t>Nota de admisión = NMCF + a*M1 + b*M2 (opcional presentarse)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NMCF: Nota Media del Ciclo Formativo de Grado Superior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M1, M2: Las dos mejores calificaciones de las materias superadas de la fase específica de la P.A.U.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a, b: Parámetros de ponderación de las materias de la fase específica (generalmente 0,1; podrá ser 0,2 si así lo estiman las Universidades).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CALENDARIO PROCESO ESCOLARIZACIÓN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976665"/>
          </a:xfrm>
        </p:spPr>
        <p:txBody>
          <a:bodyPr>
            <a:normAutofit fontScale="62500" lnSpcReduction="20000"/>
          </a:bodyPr>
          <a:lstStyle/>
          <a:p>
            <a:r>
              <a:rPr lang="es-ES" sz="2800" b="1" dirty="0">
                <a:solidFill>
                  <a:srgbClr val="FF33CC"/>
                </a:solidFill>
              </a:rPr>
              <a:t>Plazo de presentación de </a:t>
            </a:r>
            <a:r>
              <a:rPr lang="es-ES" sz="2800" b="1" dirty="0" smtClean="0">
                <a:solidFill>
                  <a:srgbClr val="FF33CC"/>
                </a:solidFill>
              </a:rPr>
              <a:t>solicitudes de admisión: 23 </a:t>
            </a:r>
            <a:r>
              <a:rPr lang="es-ES" sz="2800" b="1" dirty="0">
                <a:solidFill>
                  <a:srgbClr val="FF33CC"/>
                </a:solidFill>
              </a:rPr>
              <a:t>al 29 </a:t>
            </a:r>
            <a:r>
              <a:rPr lang="es-ES" sz="2800" b="1" dirty="0" smtClean="0">
                <a:solidFill>
                  <a:srgbClr val="FF33CC"/>
                </a:solidFill>
              </a:rPr>
              <a:t>de junio</a:t>
            </a:r>
            <a:r>
              <a:rPr lang="es-ES" sz="2800" b="1" dirty="0">
                <a:solidFill>
                  <a:srgbClr val="FF33CC"/>
                </a:solidFill>
              </a:rPr>
              <a:t>, </a:t>
            </a:r>
            <a:r>
              <a:rPr lang="es-ES" sz="2800" b="1" dirty="0" smtClean="0">
                <a:solidFill>
                  <a:srgbClr val="FF33CC"/>
                </a:solidFill>
              </a:rPr>
              <a:t>ambos </a:t>
            </a:r>
            <a:r>
              <a:rPr lang="es-ES" sz="2800" b="1" dirty="0">
                <a:solidFill>
                  <a:srgbClr val="FF33CC"/>
                </a:solidFill>
              </a:rPr>
              <a:t>inclusive.</a:t>
            </a:r>
          </a:p>
          <a:p>
            <a:r>
              <a:rPr lang="es-ES" sz="2800" b="1" dirty="0">
                <a:solidFill>
                  <a:srgbClr val="FF33CC"/>
                </a:solidFill>
              </a:rPr>
              <a:t>Listas provisionales: 5 julio.</a:t>
            </a:r>
          </a:p>
          <a:p>
            <a:r>
              <a:rPr lang="es-ES" sz="2800" b="1" dirty="0">
                <a:solidFill>
                  <a:srgbClr val="FF33CC"/>
                </a:solidFill>
              </a:rPr>
              <a:t>Reclamaciones: 6-8 julio, ambos inclusive</a:t>
            </a:r>
          </a:p>
          <a:p>
            <a:r>
              <a:rPr lang="es-ES" sz="2800" b="1" dirty="0">
                <a:solidFill>
                  <a:srgbClr val="FF33CC"/>
                </a:solidFill>
              </a:rPr>
              <a:t>Listas definitivas: 12 de Julio</a:t>
            </a:r>
          </a:p>
          <a:p>
            <a:r>
              <a:rPr lang="es-ES" sz="2800" b="1" dirty="0">
                <a:solidFill>
                  <a:srgbClr val="FF33CC"/>
                </a:solidFill>
              </a:rPr>
              <a:t>Matriculación de alumnado admitido: </a:t>
            </a:r>
            <a:r>
              <a:rPr lang="es-ES" sz="2800" b="1" dirty="0" smtClean="0">
                <a:solidFill>
                  <a:srgbClr val="FF33CC"/>
                </a:solidFill>
              </a:rPr>
              <a:t>13-19 </a:t>
            </a:r>
            <a:r>
              <a:rPr lang="es-ES" sz="2800" b="1" dirty="0">
                <a:solidFill>
                  <a:srgbClr val="FF33CC"/>
                </a:solidFill>
              </a:rPr>
              <a:t>julio, ambos inclusive. </a:t>
            </a:r>
          </a:p>
          <a:p>
            <a:pPr marL="0" indent="0">
              <a:buNone/>
            </a:pPr>
            <a:endParaRPr lang="es-ES" sz="2000" b="1" dirty="0"/>
          </a:p>
          <a:p>
            <a:pPr marL="0" indent="0" algn="ctr">
              <a:buNone/>
            </a:pPr>
            <a:r>
              <a:rPr lang="es-ES" sz="2000" b="1" dirty="0"/>
              <a:t>ORDEN ECD/427/2016, de 11 de mayo, por la que se convoca el procedimiento de </a:t>
            </a:r>
            <a:r>
              <a:rPr lang="es-ES" sz="2000" b="1" dirty="0" smtClean="0"/>
              <a:t>admisión de </a:t>
            </a:r>
            <a:r>
              <a:rPr lang="es-ES" sz="2000" b="1" dirty="0"/>
              <a:t>alumnos en centros docentes públicos y privados concertados en las </a:t>
            </a:r>
            <a:r>
              <a:rPr lang="es-ES" sz="2000" b="1" dirty="0" smtClean="0"/>
              <a:t>enseñanzas de </a:t>
            </a:r>
            <a:r>
              <a:rPr lang="es-ES" sz="2000" b="1" dirty="0"/>
              <a:t>formación profesional en la Comunidad Autónoma de Aragón para el curso </a:t>
            </a:r>
            <a:r>
              <a:rPr lang="es-ES" sz="2000" b="1" dirty="0" smtClean="0"/>
              <a:t>escolar 2016/2017.</a:t>
            </a:r>
            <a:endParaRPr lang="es-ES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s-ES" sz="2900" b="1" dirty="0" smtClean="0">
                <a:solidFill>
                  <a:srgbClr val="0000FF"/>
                </a:solidFill>
              </a:rPr>
              <a:t>DOCUMENTACIÓN</a:t>
            </a:r>
            <a:r>
              <a:rPr lang="es-ES" sz="2900" b="1" dirty="0">
                <a:solidFill>
                  <a:srgbClr val="0000FF"/>
                </a:solidFill>
              </a:rPr>
              <a:t>: </a:t>
            </a:r>
          </a:p>
          <a:p>
            <a:r>
              <a:rPr lang="es-ES" sz="2800" b="1" dirty="0">
                <a:solidFill>
                  <a:srgbClr val="FF33CC"/>
                </a:solidFill>
              </a:rPr>
              <a:t>Acreditación requisito de edad: D. N. I. …</a:t>
            </a:r>
          </a:p>
          <a:p>
            <a:r>
              <a:rPr lang="es-ES" sz="4500" b="1" dirty="0">
                <a:solidFill>
                  <a:srgbClr val="FF33CC"/>
                </a:solidFill>
              </a:rPr>
              <a:t>Anexo </a:t>
            </a:r>
            <a:r>
              <a:rPr lang="es-ES" sz="4500" b="1" dirty="0" smtClean="0">
                <a:solidFill>
                  <a:srgbClr val="FF33CC"/>
                </a:solidFill>
              </a:rPr>
              <a:t>IV</a:t>
            </a:r>
            <a:r>
              <a:rPr lang="es-ES" sz="4500" b="1" dirty="0">
                <a:solidFill>
                  <a:srgbClr val="FF33CC"/>
                </a:solidFill>
              </a:rPr>
              <a:t>: </a:t>
            </a:r>
            <a:r>
              <a:rPr lang="es-ES" sz="4500" b="1" dirty="0" smtClean="0">
                <a:solidFill>
                  <a:srgbClr val="FF33CC"/>
                </a:solidFill>
              </a:rPr>
              <a:t>Solicitud: rellenar hasta 6 opciones de CFGM por orden de prioridad y presentar en centro que sea opción 1ª. </a:t>
            </a:r>
            <a:r>
              <a:rPr lang="es-ES" sz="4500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se presenta más de una solicitud en centros diferentes no se tendrá ninguna en cuenta. </a:t>
            </a:r>
            <a:endParaRPr lang="es-ES" sz="4500" b="1" u="sng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es-ES" sz="2800" b="1" dirty="0">
                <a:solidFill>
                  <a:srgbClr val="FF33CC"/>
                </a:solidFill>
              </a:rPr>
              <a:t>Anexo VII: Certificación de promoción y titulación para enseñanzas curso 2016/ </a:t>
            </a:r>
            <a:r>
              <a:rPr lang="es-ES" sz="2800" b="1" dirty="0" smtClean="0">
                <a:solidFill>
                  <a:srgbClr val="FF33CC"/>
                </a:solidFill>
              </a:rPr>
              <a:t>17</a:t>
            </a:r>
            <a:endParaRPr lang="es-ES" sz="3400" b="1" dirty="0" smtClean="0"/>
          </a:p>
          <a:p>
            <a:pPr marL="0" indent="0" algn="ctr">
              <a:buNone/>
            </a:pPr>
            <a:endParaRPr lang="es-ES" sz="3400" b="1" dirty="0" smtClean="0"/>
          </a:p>
          <a:p>
            <a:pPr marL="0" indent="0" algn="ctr">
              <a:buNone/>
            </a:pPr>
            <a:r>
              <a:rPr lang="es-ES" sz="3400" b="1" dirty="0" smtClean="0"/>
              <a:t>Todo </a:t>
            </a:r>
            <a:r>
              <a:rPr lang="es-ES" sz="3400" b="1" dirty="0"/>
              <a:t>disponible en </a:t>
            </a:r>
            <a:endParaRPr lang="es-ES" sz="3400" b="1" dirty="0" smtClean="0"/>
          </a:p>
          <a:p>
            <a:pPr marL="0" indent="0" algn="ctr">
              <a:buNone/>
            </a:pPr>
            <a:r>
              <a:rPr lang="es-ES" sz="3400" b="1" dirty="0" smtClean="0">
                <a:solidFill>
                  <a:srgbClr val="0000FF"/>
                </a:solidFill>
                <a:hlinkClick r:id="rId2"/>
              </a:rPr>
              <a:t>http</a:t>
            </a:r>
            <a:r>
              <a:rPr lang="es-ES" sz="3400" b="1" dirty="0">
                <a:solidFill>
                  <a:srgbClr val="0000FF"/>
                </a:solidFill>
                <a:hlinkClick r:id="rId2"/>
              </a:rPr>
              <a:t>://</a:t>
            </a:r>
            <a:r>
              <a:rPr lang="es-ES" sz="3400" b="1" dirty="0" smtClean="0">
                <a:solidFill>
                  <a:srgbClr val="0000FF"/>
                </a:solidFill>
                <a:hlinkClick r:id="rId2"/>
              </a:rPr>
              <a:t>www.centroseducativosaragon.es</a:t>
            </a:r>
            <a:endParaRPr lang="es-ES" sz="3400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s-ES" sz="3400" b="1" dirty="0">
                <a:solidFill>
                  <a:srgbClr val="0000FF"/>
                </a:solidFill>
                <a:hlinkClick r:id="rId3"/>
              </a:rPr>
              <a:t>http://www.centroseducativosaragon.es/Public/Files/file/2016_17ORDENADM_%</a:t>
            </a:r>
            <a:r>
              <a:rPr lang="es-ES" sz="3400" b="1" dirty="0" smtClean="0">
                <a:solidFill>
                  <a:srgbClr val="0000FF"/>
                </a:solidFill>
                <a:hlinkClick r:id="rId3"/>
              </a:rPr>
              <a:t>20FP.pdf</a:t>
            </a:r>
            <a:endParaRPr lang="es-ES" sz="3400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s-ES" sz="3400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s-ES" sz="4200" b="1" dirty="0">
              <a:solidFill>
                <a:srgbClr val="0000FF"/>
              </a:solidFill>
            </a:endParaRPr>
          </a:p>
        </p:txBody>
      </p:sp>
      <p:sp>
        <p:nvSpPr>
          <p:cNvPr id="5" name="AutoShape 2" descr="Resultado de imagen de calendar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Resultado de imagen de calendari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2" name="Picture 8" descr="http://www.atletismogranadajoven.es/wp/wp-content/uploads/2014/10/Calendario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5" t="4202" r="5848" b="5166"/>
          <a:stretch/>
        </p:blipFill>
        <p:spPr bwMode="auto">
          <a:xfrm>
            <a:off x="7407384" y="1124744"/>
            <a:ext cx="1468985" cy="114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520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es-ES" dirty="0" smtClean="0"/>
              <a:t> </a:t>
            </a:r>
            <a:r>
              <a:rPr lang="es-ES" b="1" dirty="0" smtClean="0">
                <a:solidFill>
                  <a:srgbClr val="FF33CC"/>
                </a:solidFill>
              </a:rPr>
              <a:t>TODO NUESTRO APOYO…</a:t>
            </a:r>
            <a:endParaRPr lang="es-ES" b="1" dirty="0">
              <a:solidFill>
                <a:srgbClr val="FF33CC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544616"/>
          </a:xfrm>
        </p:spPr>
        <p:txBody>
          <a:bodyPr>
            <a:normAutofit fontScale="85000" lnSpcReduction="10000"/>
          </a:bodyPr>
          <a:lstStyle/>
          <a:p>
            <a:r>
              <a:rPr lang="es-ES" dirty="0" smtClean="0"/>
              <a:t>El/ la que tenga un mar de dudas y necesite información más específica de algunos grados, materias, salidas profesionales… puede pedirla (aunque cuando estéis en bachillerato os orientarán sobre ello)</a:t>
            </a:r>
          </a:p>
          <a:p>
            <a:r>
              <a:rPr lang="es-ES" dirty="0" smtClean="0"/>
              <a:t>Recordar que ahora mismo lo más importante es dar respuesta satisfactoria al binomio: 			</a:t>
            </a:r>
            <a:r>
              <a:rPr lang="es-ES" sz="2100" dirty="0" smtClean="0"/>
              <a:t>	</a:t>
            </a:r>
          </a:p>
          <a:p>
            <a:pPr>
              <a:buNone/>
            </a:pPr>
            <a:r>
              <a:rPr lang="es-ES" b="1" dirty="0" smtClean="0">
                <a:solidFill>
                  <a:srgbClr val="0000FF"/>
                </a:solidFill>
              </a:rPr>
              <a:t>				                               CUALIDADES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algn="ctr">
              <a:buNone/>
            </a:pPr>
            <a:endParaRPr lang="es-ES" b="1" dirty="0" smtClean="0">
              <a:solidFill>
                <a:srgbClr val="0000FF"/>
              </a:solidFill>
            </a:endParaRPr>
          </a:p>
          <a:p>
            <a:pPr algn="ctr">
              <a:buNone/>
            </a:pPr>
            <a:endParaRPr lang="es-ES" sz="12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s-ES" b="1" dirty="0" smtClean="0">
                <a:solidFill>
                  <a:srgbClr val="0000FF"/>
                </a:solidFill>
              </a:rPr>
              <a:t>			     INTERESES</a:t>
            </a:r>
          </a:p>
          <a:p>
            <a:pPr algn="ctr">
              <a:buNone/>
            </a:pPr>
            <a:endParaRPr lang="es-ES" sz="2800" dirty="0" smtClean="0"/>
          </a:p>
          <a:p>
            <a:pPr algn="ctr">
              <a:buNone/>
            </a:pPr>
            <a:r>
              <a:rPr lang="es-ES" sz="2800" dirty="0" smtClean="0"/>
              <a:t>Para que logréis sacar lo mejor de vosotros mismos y os impliquéis y motivéis con lo que hacéis</a:t>
            </a:r>
          </a:p>
        </p:txBody>
      </p:sp>
      <p:pic>
        <p:nvPicPr>
          <p:cNvPr id="24578" name="Picture 2" descr="http://publicdomainvectors.org/photos/JPortugall-old-brid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645024"/>
            <a:ext cx="4762500" cy="1473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/>
          <a:lstStyle/>
          <a:p>
            <a:r>
              <a:rPr lang="es-ES" b="1" dirty="0" smtClean="0">
                <a:solidFill>
                  <a:srgbClr val="FF33CC"/>
                </a:solidFill>
              </a:rPr>
              <a:t>PARA CONSULTAR…</a:t>
            </a:r>
            <a:endParaRPr lang="es-ES" b="1" dirty="0">
              <a:solidFill>
                <a:srgbClr val="FF33CC"/>
              </a:solidFill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9521" t="4011" r="11377" b="24567"/>
          <a:stretch>
            <a:fillRect/>
          </a:stretch>
        </p:blipFill>
        <p:spPr bwMode="auto">
          <a:xfrm>
            <a:off x="428596" y="785794"/>
            <a:ext cx="828680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9178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/>
          <a:lstStyle/>
          <a:p>
            <a:r>
              <a:rPr lang="es-ES" b="1" dirty="0" smtClean="0">
                <a:solidFill>
                  <a:srgbClr val="FF33CC"/>
                </a:solidFill>
              </a:rPr>
              <a:t>PARA </a:t>
            </a:r>
            <a:r>
              <a:rPr lang="es-ES" b="1" dirty="0" smtClean="0">
                <a:solidFill>
                  <a:srgbClr val="FF33CC"/>
                </a:solidFill>
              </a:rPr>
              <a:t>CONSULTAR (vídeos…)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6329"/>
          <a:stretch>
            <a:fillRect/>
          </a:stretch>
        </p:blipFill>
        <p:spPr bwMode="auto">
          <a:xfrm>
            <a:off x="395536" y="908720"/>
            <a:ext cx="835292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/>
          <p:nvPr/>
        </p:nvCxnSpPr>
        <p:spPr>
          <a:xfrm>
            <a:off x="323528" y="2492896"/>
            <a:ext cx="648072" cy="100811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252028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FF33CC"/>
                </a:solidFill>
              </a:rPr>
              <a:t>Y PARA TODO LO QUE NECESITÉIS MÁS...</a:t>
            </a:r>
            <a:br>
              <a:rPr lang="es-ES" b="1" dirty="0" smtClean="0">
                <a:solidFill>
                  <a:srgbClr val="FF33CC"/>
                </a:solidFill>
              </a:rPr>
            </a:br>
            <a:r>
              <a:rPr lang="es-ES" b="1" dirty="0" smtClean="0">
                <a:solidFill>
                  <a:srgbClr val="0000FF"/>
                </a:solidFill>
              </a:rPr>
              <a:t>No dudéis en contactar</a:t>
            </a:r>
            <a:br>
              <a:rPr lang="es-ES" b="1" dirty="0" smtClean="0">
                <a:solidFill>
                  <a:srgbClr val="0000FF"/>
                </a:solidFill>
              </a:rPr>
            </a:br>
            <a:endParaRPr lang="es-ES" b="1" dirty="0">
              <a:solidFill>
                <a:srgbClr val="FF33CC"/>
              </a:solidFill>
            </a:endParaRPr>
          </a:p>
        </p:txBody>
      </p:sp>
      <p:pic>
        <p:nvPicPr>
          <p:cNvPr id="1026" name="Picture 2" descr="http://www.colegiodoroteaspontevedra.com/sites/colegionazaret.es/files/recursos/intraweb/Blog_orientacion/deporien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16832"/>
            <a:ext cx="3131442" cy="185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pbs.twimg.com/media/BDn9I2WCMAE6OZ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20" t="11656" r="15315" b="11416"/>
          <a:stretch>
            <a:fillRect/>
          </a:stretch>
        </p:blipFill>
        <p:spPr bwMode="auto">
          <a:xfrm>
            <a:off x="395536" y="3717032"/>
            <a:ext cx="288032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-media-cache-ak0.pinimg.com/736x/5f/11/a8/5f11a8dcaa2926d687d6094b34e110a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61048"/>
            <a:ext cx="3240758" cy="271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575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1185</Words>
  <Application>Microsoft Office PowerPoint</Application>
  <PresentationFormat>Presentación en pantalla (4:3)</PresentationFormat>
  <Paragraphs>166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ORIENTACIÓN ACADÉMICA ¿Y después de 4º de E.S.O.?      FORMACIÓN PROFESIONAL  </vt:lpstr>
      <vt:lpstr>AL TERMINAR 4º PUEDES…</vt:lpstr>
      <vt:lpstr>FORMACIÓN PROFESIONAL</vt:lpstr>
      <vt:lpstr>ACCESO I CFGMEDIO</vt:lpstr>
      <vt:lpstr>ACCESO II CFGM</vt:lpstr>
      <vt:lpstr>ACCESO CFGSUPERIOR</vt:lpstr>
      <vt:lpstr>INFORMACIÓN A LAS FAMILIAS</vt:lpstr>
      <vt:lpstr>CARACTERÍSTICAS FORMACIÓN PROFESIONAL </vt:lpstr>
      <vt:lpstr>FAMILIAS PROFESIONALES</vt:lpstr>
      <vt:lpstr>FORMACIÓN PROFESIONAL BÁSICA</vt:lpstr>
      <vt:lpstr>Diapositiva 11</vt:lpstr>
      <vt:lpstr>CICLOS FORMATIVOS DE GRADO MEDIO</vt:lpstr>
      <vt:lpstr>Diapositiva 13</vt:lpstr>
      <vt:lpstr>Diapositiva 14</vt:lpstr>
      <vt:lpstr>Diapositiva 15</vt:lpstr>
      <vt:lpstr>Y después se puede... </vt:lpstr>
      <vt:lpstr>CICLOS FORMATIVOS DE GRADO SUPERIOR</vt:lpstr>
      <vt:lpstr>Diapositiva 18</vt:lpstr>
      <vt:lpstr>DESPUÉS PUEDES ACCEDER A LA UNIVERSIDAD</vt:lpstr>
      <vt:lpstr>CALENDARIO PROCESO ESCOLARIZACIÓN</vt:lpstr>
      <vt:lpstr> TODO NUESTRO APOYO…</vt:lpstr>
      <vt:lpstr>PARA CONSULTAR…</vt:lpstr>
      <vt:lpstr>PARA CONSULTAR (vídeos…)</vt:lpstr>
      <vt:lpstr>Y PARA TODO LO QUE NECESITÉIS MÁS... No dudéis en contactar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ORIENTACIÓN 1º BACHILLERATO</dc:title>
  <dc:creator>Usuario1</dc:creator>
  <cp:lastModifiedBy>Carlos</cp:lastModifiedBy>
  <cp:revision>141</cp:revision>
  <dcterms:created xsi:type="dcterms:W3CDTF">2016-04-25T11:38:12Z</dcterms:created>
  <dcterms:modified xsi:type="dcterms:W3CDTF">2017-04-17T19:13:14Z</dcterms:modified>
</cp:coreProperties>
</file>